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3" r:id="rId3"/>
    <p:sldId id="283" r:id="rId4"/>
    <p:sldId id="280" r:id="rId5"/>
    <p:sldId id="271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BBE3B70-0617-48F7-BB63-125DE2AA6FE6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F37C31-72ED-4788-8857-8CC88D174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6FAEF4-61E0-4EC5-954F-ACD7BF7E23A7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BD15EF-8A65-4B9E-B728-AC48496B4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4F5C-DF67-4805-982D-48E5F4B6B8F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Centre for Development Studies, Thiruvananthapuram, Kerala, India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ABF6A3-8976-4AF6-9B7C-B63EBE4FFB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Centre for Development Studies, Thiruvananthapuram, Kerala, India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dirty="0"/>
              <a:t>Huge variations in per capita state spending</a:t>
            </a:r>
            <a:r>
              <a:rPr lang="en-US" b="1" dirty="0"/>
              <a:t> L </a:t>
            </a:r>
            <a:r>
              <a:rPr lang="en-US" dirty="0"/>
              <a:t>states average  Rs. 23345 to </a:t>
            </a:r>
            <a:r>
              <a:rPr lang="en-US" b="1" dirty="0"/>
              <a:t> GD </a:t>
            </a:r>
            <a:r>
              <a:rPr lang="en-US" dirty="0"/>
              <a:t>states average Rs. 41542. For individual states per capita  spending ranges from Bihar (Rs. 17104) to H.P (Rs. 67696), almost 5 times.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dirty="0"/>
              <a:t>High income (</a:t>
            </a:r>
            <a:r>
              <a:rPr lang="en-US" b="1" dirty="0"/>
              <a:t>HI) </a:t>
            </a:r>
            <a:r>
              <a:rPr lang="en-US" dirty="0"/>
              <a:t>states (</a:t>
            </a:r>
            <a:r>
              <a:rPr lang="en-US" b="1" dirty="0"/>
              <a:t>EG + BD</a:t>
            </a:r>
            <a:r>
              <a:rPr lang="en-US" dirty="0"/>
              <a:t>) have much higher </a:t>
            </a:r>
            <a:r>
              <a:rPr lang="en-US" b="1" dirty="0"/>
              <a:t>ORR</a:t>
            </a:r>
            <a:r>
              <a:rPr lang="en-US" dirty="0"/>
              <a:t> (60 to 80%) compared to low income (</a:t>
            </a:r>
            <a:r>
              <a:rPr lang="en-US" b="1" dirty="0"/>
              <a:t>LI</a:t>
            </a:r>
            <a:r>
              <a:rPr lang="en-US" dirty="0"/>
              <a:t>) states (</a:t>
            </a:r>
            <a:r>
              <a:rPr lang="en-US" b="1" dirty="0"/>
              <a:t>L + SD</a:t>
            </a:r>
            <a:r>
              <a:rPr lang="en-US" dirty="0"/>
              <a:t>): 34 to 55%. Outliers: Himachal (35%) &amp; Uttarakhand (44%) among</a:t>
            </a:r>
            <a:r>
              <a:rPr lang="en-US" b="1" dirty="0"/>
              <a:t> BD </a:t>
            </a:r>
            <a:r>
              <a:rPr lang="en-US" dirty="0"/>
              <a:t>states, Orissa (59%) among</a:t>
            </a:r>
            <a:r>
              <a:rPr lang="en-US" b="1" dirty="0"/>
              <a:t> SD </a:t>
            </a:r>
            <a:r>
              <a:rPr lang="en-US" dirty="0"/>
              <a:t>states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dirty="0"/>
              <a:t>Low income (</a:t>
            </a:r>
            <a:r>
              <a:rPr lang="en-US" b="1" dirty="0"/>
              <a:t>LI</a:t>
            </a:r>
            <a:r>
              <a:rPr lang="en-US" dirty="0"/>
              <a:t>) states have higher </a:t>
            </a:r>
            <a:r>
              <a:rPr lang="en-US" b="1" dirty="0"/>
              <a:t>FD (3.4%)</a:t>
            </a:r>
            <a:r>
              <a:rPr lang="en-US" dirty="0"/>
              <a:t> and </a:t>
            </a:r>
            <a:r>
              <a:rPr lang="en-US" b="1" dirty="0"/>
              <a:t>higher </a:t>
            </a:r>
            <a:r>
              <a:rPr lang="en-US" b="1" dirty="0" err="1"/>
              <a:t>debt:GDP</a:t>
            </a:r>
            <a:r>
              <a:rPr lang="en-US" b="1" dirty="0"/>
              <a:t> ratio </a:t>
            </a:r>
            <a:r>
              <a:rPr lang="en-US" dirty="0"/>
              <a:t>compared to </a:t>
            </a:r>
            <a:r>
              <a:rPr lang="en-US" b="1" dirty="0"/>
              <a:t>2.4% FD and 25% </a:t>
            </a:r>
            <a:r>
              <a:rPr lang="en-US" b="1" dirty="0" err="1"/>
              <a:t>debt:GDP</a:t>
            </a:r>
            <a:r>
              <a:rPr lang="en-US" b="1" dirty="0"/>
              <a:t> </a:t>
            </a:r>
            <a:r>
              <a:rPr lang="en-US" dirty="0"/>
              <a:t>for high income (</a:t>
            </a:r>
            <a:r>
              <a:rPr lang="en-US" b="1" dirty="0"/>
              <a:t>HI</a:t>
            </a:r>
            <a:r>
              <a:rPr lang="en-US" dirty="0"/>
              <a:t>) states. Outliers </a:t>
            </a:r>
            <a:r>
              <a:rPr lang="en-US" dirty="0" err="1"/>
              <a:t>Chhatisgarh</a:t>
            </a:r>
            <a:r>
              <a:rPr lang="en-US" dirty="0"/>
              <a:t> (1.2%) and Jharkhand (1.2%) among </a:t>
            </a:r>
            <a:r>
              <a:rPr lang="en-US" b="1" dirty="0"/>
              <a:t>LI </a:t>
            </a:r>
            <a:r>
              <a:rPr lang="en-US" dirty="0"/>
              <a:t>states and Himachal FD (6.3%) among</a:t>
            </a:r>
            <a:r>
              <a:rPr lang="en-US" b="1" dirty="0"/>
              <a:t> HI </a:t>
            </a:r>
            <a:r>
              <a:rPr lang="en-US" dirty="0"/>
              <a:t>states</a:t>
            </a:r>
          </a:p>
          <a:p>
            <a:pPr marL="228600" indent="-228600" eaLnBrk="1" hangingPunct="1">
              <a:spcBef>
                <a:spcPct val="0"/>
              </a:spcBef>
              <a:buAutoNum type="arabicPeriod"/>
            </a:pPr>
            <a:r>
              <a:rPr lang="en-US" dirty="0"/>
              <a:t>Quality of expenditure comparable for </a:t>
            </a:r>
            <a:r>
              <a:rPr lang="en-US" b="1" dirty="0"/>
              <a:t>HI </a:t>
            </a:r>
            <a:r>
              <a:rPr lang="en-US" dirty="0"/>
              <a:t>and</a:t>
            </a:r>
            <a:r>
              <a:rPr lang="en-US" b="1" dirty="0"/>
              <a:t> LI </a:t>
            </a:r>
            <a:r>
              <a:rPr lang="en-US" dirty="0"/>
              <a:t>states. </a:t>
            </a:r>
            <a:r>
              <a:rPr lang="en-US" b="1" dirty="0"/>
              <a:t>Capex and social spending shares </a:t>
            </a:r>
            <a:r>
              <a:rPr lang="en-US" dirty="0"/>
              <a:t>in </a:t>
            </a:r>
            <a:r>
              <a:rPr lang="en-US" dirty="0" err="1"/>
              <a:t>totex</a:t>
            </a:r>
            <a:r>
              <a:rPr lang="en-US" dirty="0"/>
              <a:t>  similar.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ABF6A3-8976-4AF6-9B7C-B63EBE4FFB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Centre for Development Studies, Thiruvananthapuram, Kerala, India</a:t>
            </a:r>
          </a:p>
        </p:txBody>
      </p:sp>
    </p:spTree>
    <p:extLst>
      <p:ext uri="{BB962C8B-B14F-4D97-AF65-F5344CB8AC3E}">
        <p14:creationId xmlns:p14="http://schemas.microsoft.com/office/powerpoint/2010/main" val="2862336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ABF6A3-8976-4AF6-9B7C-B63EBE4FFB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  <p:sp>
        <p:nvSpPr>
          <p:cNvPr id="8197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Centre for Development Studies, Thiruvananthapuram, Kerala, India</a:t>
            </a:r>
          </a:p>
        </p:txBody>
      </p:sp>
    </p:spTree>
    <p:extLst>
      <p:ext uri="{BB962C8B-B14F-4D97-AF65-F5344CB8AC3E}">
        <p14:creationId xmlns:p14="http://schemas.microsoft.com/office/powerpoint/2010/main" val="3147018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F7C7-601D-471B-9BAE-44843E70ADE1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E057B-7B8E-4376-B71C-7EC949C63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4384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Centre for Development Studies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Thiruvananthapuram, Kerala, India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0043-FDC4-4C8B-A0BA-EEAB6E425ACB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4F31B-2612-4C2B-8057-50EA4144B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9284A-164F-4B3A-AB48-3E9DEF4C2072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9B55A-3514-438C-9DFB-B6AFED134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4322B-4F8C-440F-916E-7397AD327485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B0F40-DC43-44EC-933B-A6B6AA295C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97D4-7443-4D74-B1AE-C7B2FDD98326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884F9-D939-4736-9A1B-DDF1FD7D4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20B09-FE1B-49B9-B562-29B95970900F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21C80-2A6F-4DCF-AEC1-6E968BFAF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A965E-358E-4C09-A860-1D8E5444FF7A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4997F-E903-4A3A-A4C9-492865AB4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9D040-6F33-46D4-96F3-C97386FF582A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25A36-23C8-48C5-818D-023FE10C7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93880-0566-44BE-98A4-1EA7A8E31AE7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FAB3C-AD30-4E90-9BAE-A858E06BF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6A327-B4AB-4358-A68A-A995258F3E7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10/3/25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Centre for Development Studies, Thiruvananthapuram, Kerala, India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D4DE-9213-4F77-8CC9-70F390CF3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CDSbgtempla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3" descr="CDSLgo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2057400" y="4343399"/>
            <a:ext cx="5105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  Thank you…</a:t>
            </a:r>
            <a:b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pic>
        <p:nvPicPr>
          <p:cNvPr id="16" name="Picture 2" descr="F:\Photos CDS\CDS Selected\CDS Printing\CDS (2).jpg"/>
          <p:cNvPicPr>
            <a:picLocks noChangeAspect="1" noChangeArrowheads="1"/>
          </p:cNvPicPr>
          <p:nvPr userDrawn="1"/>
        </p:nvPicPr>
        <p:blipFill>
          <a:blip r:embed="rId4"/>
          <a:srcRect t="11665" b="14453"/>
          <a:stretch>
            <a:fillRect/>
          </a:stretch>
        </p:blipFill>
        <p:spPr bwMode="auto">
          <a:xfrm>
            <a:off x="381000" y="533400"/>
            <a:ext cx="807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8000">
              <a:schemeClr val="bg1">
                <a:alpha val="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96A327-B4AB-4358-A68A-A995258F3E72}" type="datetime1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23D4DE-9213-4F77-8CC9-70F390CF3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CDSbgtemplate.jp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3" descr="CDSLgoNew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4"/>
          <p:cNvSpPr txBox="1">
            <a:spLocks/>
          </p:cNvSpPr>
          <p:nvPr userDrawn="1"/>
        </p:nvSpPr>
        <p:spPr bwMode="auto">
          <a:xfrm>
            <a:off x="533400" y="6324600"/>
            <a:ext cx="2362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Centre for Development Studies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Thiruvananthapuram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, Kerala, India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DSbgtempl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33400" y="0"/>
            <a:ext cx="96012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5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88392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C00000"/>
                </a:solidFill>
                <a:latin typeface="Candara" pitchFamily="34" charset="0"/>
              </a:rPr>
              <a:t>Centre for Development Studies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C00000"/>
                </a:solidFill>
                <a:latin typeface="Candara" pitchFamily="34" charset="0"/>
              </a:rPr>
              <a:t>Thiruvananthapuram, Kerala, India</a:t>
            </a:r>
          </a:p>
        </p:txBody>
      </p:sp>
      <p:sp>
        <p:nvSpPr>
          <p:cNvPr id="2053" name="TextBox 9"/>
          <p:cNvSpPr txBox="1">
            <a:spLocks noChangeArrowheads="1"/>
          </p:cNvSpPr>
          <p:nvPr/>
        </p:nvSpPr>
        <p:spPr bwMode="auto">
          <a:xfrm>
            <a:off x="76200" y="1600200"/>
            <a:ext cx="8839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40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54" name="TextBox 10"/>
          <p:cNvSpPr txBox="1">
            <a:spLocks noChangeArrowheads="1"/>
          </p:cNvSpPr>
          <p:nvPr/>
        </p:nvSpPr>
        <p:spPr bwMode="auto">
          <a:xfrm>
            <a:off x="457200" y="381000"/>
            <a:ext cx="7467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Kautilya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Conference</a:t>
            </a:r>
            <a:b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3-5 October 2025, New Delhi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2A72C-B878-204C-A380-0C770130637E}"/>
              </a:ext>
            </a:extLst>
          </p:cNvPr>
          <p:cNvSpPr txBox="1"/>
          <p:nvPr/>
        </p:nvSpPr>
        <p:spPr>
          <a:xfrm>
            <a:off x="571500" y="1953768"/>
            <a:ext cx="78105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Democracy and Prudence (Interactive Session 3A) </a:t>
            </a:r>
          </a:p>
          <a:p>
            <a:pPr algn="ctr"/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The State of State Finances </a:t>
            </a:r>
          </a:p>
          <a:p>
            <a:pPr algn="ctr"/>
            <a:endParaRPr lang="en-US" sz="2400" b="1" kern="100" dirty="0">
              <a:solidFill>
                <a:srgbClr val="FF0000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Sudipto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Mundle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F:\Photos CDS\CDS Selected\CDS Printing\CDS (2).jpg">
            <a:extLst>
              <a:ext uri="{FF2B5EF4-FFF2-40B4-BE49-F238E27FC236}">
                <a16:creationId xmlns:a16="http://schemas.microsoft.com/office/drawing/2014/main" id="{0B287613-385A-6E4B-85FE-63381AB20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11665" b="14453"/>
          <a:stretch>
            <a:fillRect/>
          </a:stretch>
        </p:blipFill>
        <p:spPr bwMode="auto">
          <a:xfrm>
            <a:off x="1066800" y="3797864"/>
            <a:ext cx="6858000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DSbgtempl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DSLgoNe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324600"/>
            <a:ext cx="26670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Candara" pitchFamily="34" charset="0"/>
              </a:rPr>
              <a:t>Centre for Development Studies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C00000"/>
                </a:solidFill>
                <a:latin typeface="Candara" pitchFamily="34" charset="0"/>
              </a:rPr>
              <a:t>Thiruvananthapuram, Kerala, India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6227E-37FE-3D4D-A89C-72D1EBFB96F3}"/>
              </a:ext>
            </a:extLst>
          </p:cNvPr>
          <p:cNvSpPr txBox="1"/>
          <p:nvPr/>
        </p:nvSpPr>
        <p:spPr>
          <a:xfrm>
            <a:off x="685800" y="168275"/>
            <a:ext cx="769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Bivariate Classification of states by per capita income and longevity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4F2182-1361-FA47-8E6C-06AC18661D4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98215"/>
            <a:ext cx="7239000" cy="39261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68A8B8-D62F-784A-9734-2AD961A68C76}"/>
              </a:ext>
            </a:extLst>
          </p:cNvPr>
          <p:cNvSpPr txBox="1"/>
          <p:nvPr/>
        </p:nvSpPr>
        <p:spPr>
          <a:xfrm>
            <a:off x="838200" y="4724400"/>
            <a:ext cx="76962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I. Balanced Development (BD) </a:t>
            </a:r>
            <a:r>
              <a:rPr lang="en-IN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states: &gt;median per capita income; &gt; median longevity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400" b="1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II. Economic Growth (EG)</a:t>
            </a:r>
            <a:r>
              <a:rPr lang="en-IN" sz="1400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oriented states: &gt;median per capita income; &lt; median longevity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400" b="1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III. Social Development (SD</a:t>
            </a:r>
            <a:r>
              <a:rPr lang="en-IN" sz="1400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) oriented states: &lt;median per capita income; &gt; median longevity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1400" b="1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IV. Lagging (L)</a:t>
            </a:r>
            <a:r>
              <a:rPr lang="en-IN" sz="1400" kern="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states: &lt;median per capita income &lt;median longevity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Goal is to move all states towards top right direction (Quadrant I).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DSbgtempl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3277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DSLgoNe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324600"/>
            <a:ext cx="26670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Candara" pitchFamily="34" charset="0"/>
              </a:rPr>
              <a:t>Centre for Development Studies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C00000"/>
                </a:solidFill>
                <a:latin typeface="Candara" pitchFamily="34" charset="0"/>
              </a:rPr>
              <a:t>Thiruvananthapuram, Kerala, India</a:t>
            </a: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457200" y="304800"/>
            <a:ext cx="822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Fiscal Performance Indictors of States: 2022-23</a:t>
            </a:r>
            <a:r>
              <a:rPr lang="en-IN" sz="1400" dirty="0">
                <a:effectLst/>
              </a:rPr>
              <a:t> 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41ECEC-B12D-F646-A579-2C8EAC12E0CA}"/>
              </a:ext>
            </a:extLst>
          </p:cNvPr>
          <p:cNvSpPr txBox="1"/>
          <p:nvPr/>
        </p:nvSpPr>
        <p:spPr>
          <a:xfrm>
            <a:off x="1117702" y="1337320"/>
            <a:ext cx="7569097" cy="471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FDA93F-C16B-6144-9FB0-22A5AC8D4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136697"/>
              </p:ext>
            </p:extLst>
          </p:nvPr>
        </p:nvGraphicFramePr>
        <p:xfrm>
          <a:off x="761999" y="685800"/>
          <a:ext cx="7924799" cy="4715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646">
                  <a:extLst>
                    <a:ext uri="{9D8B030D-6E8A-4147-A177-3AD203B41FA5}">
                      <a16:colId xmlns:a16="http://schemas.microsoft.com/office/drawing/2014/main" val="2133612078"/>
                    </a:ext>
                  </a:extLst>
                </a:gridCol>
                <a:gridCol w="2972786">
                  <a:extLst>
                    <a:ext uri="{9D8B030D-6E8A-4147-A177-3AD203B41FA5}">
                      <a16:colId xmlns:a16="http://schemas.microsoft.com/office/drawing/2014/main" val="3149802668"/>
                    </a:ext>
                  </a:extLst>
                </a:gridCol>
                <a:gridCol w="742976">
                  <a:extLst>
                    <a:ext uri="{9D8B030D-6E8A-4147-A177-3AD203B41FA5}">
                      <a16:colId xmlns:a16="http://schemas.microsoft.com/office/drawing/2014/main" val="770634143"/>
                    </a:ext>
                  </a:extLst>
                </a:gridCol>
                <a:gridCol w="742103">
                  <a:extLst>
                    <a:ext uri="{9D8B030D-6E8A-4147-A177-3AD203B41FA5}">
                      <a16:colId xmlns:a16="http://schemas.microsoft.com/office/drawing/2014/main" val="2239986993"/>
                    </a:ext>
                  </a:extLst>
                </a:gridCol>
                <a:gridCol w="742103">
                  <a:extLst>
                    <a:ext uri="{9D8B030D-6E8A-4147-A177-3AD203B41FA5}">
                      <a16:colId xmlns:a16="http://schemas.microsoft.com/office/drawing/2014/main" val="3301591981"/>
                    </a:ext>
                  </a:extLst>
                </a:gridCol>
                <a:gridCol w="866079">
                  <a:extLst>
                    <a:ext uri="{9D8B030D-6E8A-4147-A177-3AD203B41FA5}">
                      <a16:colId xmlns:a16="http://schemas.microsoft.com/office/drawing/2014/main" val="1640625750"/>
                    </a:ext>
                  </a:extLst>
                </a:gridCol>
                <a:gridCol w="619003">
                  <a:extLst>
                    <a:ext uri="{9D8B030D-6E8A-4147-A177-3AD203B41FA5}">
                      <a16:colId xmlns:a16="http://schemas.microsoft.com/office/drawing/2014/main" val="3148413524"/>
                    </a:ext>
                  </a:extLst>
                </a:gridCol>
                <a:gridCol w="742103">
                  <a:extLst>
                    <a:ext uri="{9D8B030D-6E8A-4147-A177-3AD203B41FA5}">
                      <a16:colId xmlns:a16="http://schemas.microsoft.com/office/drawing/2014/main" val="3628223470"/>
                    </a:ext>
                  </a:extLst>
                </a:gridCol>
              </a:tblGrid>
              <a:tr h="564921">
                <a:tc>
                  <a:txBody>
                    <a:bodyPr/>
                    <a:lstStyle/>
                    <a:p>
                      <a:endParaRPr lang="en-IN" sz="900" kern="10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endParaRPr lang="en-IN" sz="900" kern="100" dirty="0"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Per capita </a:t>
                      </a:r>
                      <a:r>
                        <a:rPr lang="en-IN" sz="800" kern="100" dirty="0" err="1">
                          <a:effectLst/>
                        </a:rPr>
                        <a:t>Totex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ORR/ TRR</a:t>
                      </a:r>
                    </a:p>
                    <a:p>
                      <a:pPr algn="ctr"/>
                      <a:r>
                        <a:rPr lang="en-IN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(%)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Capex/</a:t>
                      </a:r>
                      <a:r>
                        <a:rPr lang="en-IN" sz="800" kern="100" dirty="0" err="1">
                          <a:effectLst/>
                        </a:rPr>
                        <a:t>Totex</a:t>
                      </a:r>
                      <a:endParaRPr lang="en-IN" sz="800" kern="100" dirty="0">
                        <a:effectLst/>
                      </a:endParaRPr>
                    </a:p>
                    <a:p>
                      <a:pPr algn="ctr"/>
                      <a:r>
                        <a:rPr lang="en-IN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(%)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Social Service </a:t>
                      </a:r>
                      <a:r>
                        <a:rPr lang="en-IN" sz="800" kern="100" dirty="0" err="1">
                          <a:effectLst/>
                        </a:rPr>
                        <a:t>expd</a:t>
                      </a:r>
                      <a:r>
                        <a:rPr lang="en-IN" sz="800" kern="100" dirty="0">
                          <a:effectLst/>
                        </a:rPr>
                        <a:t>/ </a:t>
                      </a:r>
                      <a:r>
                        <a:rPr lang="en-IN" sz="800" kern="100" dirty="0" err="1">
                          <a:effectLst/>
                        </a:rPr>
                        <a:t>Totex</a:t>
                      </a:r>
                      <a:endParaRPr lang="en-IN" sz="800" kern="100" dirty="0">
                        <a:effectLst/>
                      </a:endParaRPr>
                    </a:p>
                    <a:p>
                      <a:pPr algn="ctr"/>
                      <a:r>
                        <a:rPr lang="en-IN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(%)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FD/ GSDP</a:t>
                      </a:r>
                    </a:p>
                    <a:p>
                      <a:pPr algn="ctr"/>
                      <a:r>
                        <a:rPr lang="en-IN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(%)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Debt/ GSDP</a:t>
                      </a:r>
                    </a:p>
                    <a:p>
                      <a:pPr algn="ctr"/>
                      <a:r>
                        <a:rPr lang="en-IN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(%)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948499807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 dirty="0">
                          <a:solidFill>
                            <a:srgbClr val="FF0000"/>
                          </a:solidFill>
                          <a:effectLst/>
                        </a:rPr>
                        <a:t>Balanced development states (BD) Average</a:t>
                      </a:r>
                      <a:endParaRPr lang="en-IN" sz="9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38533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66.1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11.7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37.1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-2.4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24.9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1581183352"/>
                  </a:ext>
                </a:extLst>
              </a:tr>
              <a:tr h="147846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Andhra Pradesh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39281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52.9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42.6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-4.0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32.0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500988967"/>
                  </a:ext>
                </a:extLst>
              </a:tr>
              <a:tr h="147846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Gujarat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30224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71.8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16.5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40.9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-0.8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18.5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4048023681"/>
                  </a:ext>
                </a:extLst>
              </a:tr>
              <a:tr h="147846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Himachal Pradesh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67696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35.4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11.9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38.4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-6.5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45.2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811540075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 dirty="0">
                          <a:effectLst/>
                        </a:rPr>
                        <a:t>Kerala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44091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65.6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9.0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34.2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-2.4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36.8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919488961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Maharashtra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37165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72.5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13.1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36.8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-1.9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18.7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891890741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Tamil Nadu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41620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68.6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12.4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32.3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-3.5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29.2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775312848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Uttarakhand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44850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43.7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15.8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38.8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-1.0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25.8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573449178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B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Economic Growth Oriented States (EG) Average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41542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74.5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15.5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35.8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-2.4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26.1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573787072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Haryana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39568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80.4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9.9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40.2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-3.2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31.0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1998592077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Karnataka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40425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68.8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21.0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34.3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-2.1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23.5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093447989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Telangana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45077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79.4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10.4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35.2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-2.5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26.9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405066915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C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Social Development Oriented States (SD) Average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29867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51.6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11.7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41.4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-3.3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34.2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4034745953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Odisha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35609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59.3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20.3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37.2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-2.0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14.9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174889131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Punjab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37304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55.3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5.5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27.3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-5.0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46.5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872361274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West Bengal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24761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43.9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9.0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51.3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-3.3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38.2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1332270003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D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Lagging States (L) Average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23345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44.1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15.7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39.8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-3.4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b="1" kern="100" dirty="0">
                          <a:solidFill>
                            <a:srgbClr val="FF0000"/>
                          </a:solidFill>
                          <a:effectLst/>
                        </a:rPr>
                        <a:t>31.0</a:t>
                      </a:r>
                      <a:endParaRPr lang="en-IN" sz="9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261186896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Assam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33118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33.7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13.6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46.3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-5.8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25.3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564255963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Bihar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17104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27.9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14.6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43.8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-6.0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39.0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1923682971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Chhattisgarh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32828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51.5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13.5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37.3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-1.0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21.9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337497007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Jharkhand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20555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47.3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17.4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40.7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-1.2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30.1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206108967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Madhya Pradesh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28362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45.4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18.2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39.6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-3.3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29.2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230825473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19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>
                          <a:effectLst/>
                        </a:rPr>
                        <a:t>Rajasthan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30532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55.3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8.0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40.2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-3.7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37.0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3495261780"/>
                  </a:ext>
                </a:extLst>
              </a:tr>
              <a:tr h="176537">
                <a:tc>
                  <a:txBody>
                    <a:bodyPr/>
                    <a:lstStyle/>
                    <a:p>
                      <a:pPr algn="r"/>
                      <a:r>
                        <a:rPr lang="en-IN" sz="800" kern="100">
                          <a:effectLst/>
                        </a:rPr>
                        <a:t>20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r>
                        <a:rPr lang="en-IN" sz="800" kern="100" dirty="0">
                          <a:effectLst/>
                        </a:rPr>
                        <a:t>Uttar Pradesh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20154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45.0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19.7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36.8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>
                          <a:effectLst/>
                        </a:rPr>
                        <a:t>-2.9</a:t>
                      </a:r>
                      <a:endParaRPr lang="en-IN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800" kern="100" dirty="0">
                          <a:effectLst/>
                        </a:rPr>
                        <a:t>28.9</a:t>
                      </a:r>
                      <a:endParaRPr lang="en-IN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3247" marR="53247" marT="0" marB="0" anchor="ctr"/>
                </a:tc>
                <a:extLst>
                  <a:ext uri="{0D108BD9-81ED-4DB2-BD59-A6C34878D82A}">
                    <a16:rowId xmlns:a16="http://schemas.microsoft.com/office/drawing/2014/main" val="247707522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F865D23C-14EE-EF40-938E-C1CA1E74B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1" y="1587500"/>
            <a:ext cx="1422326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AF3AC8-088F-DD44-9B85-D953CCCAFEF8}"/>
              </a:ext>
            </a:extLst>
          </p:cNvPr>
          <p:cNvSpPr txBox="1"/>
          <p:nvPr/>
        </p:nvSpPr>
        <p:spPr>
          <a:xfrm>
            <a:off x="761998" y="5652758"/>
            <a:ext cx="7924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1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Totex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Total expenditure per capita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; ORR: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Own revenue receipt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; TRR: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Total revenue receipt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; GSDP: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Gross state domestic product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</a:p>
          <a:p>
            <a:pPr algn="just"/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Capex: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Capital expenditure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; FD: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Fiscal deficit</a:t>
            </a:r>
            <a:r>
              <a:rPr lang="en-IN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Debt: </a:t>
            </a: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outstanding liabilities</a:t>
            </a:r>
            <a:r>
              <a:rPr lang="en-IN" sz="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647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DSbgtempl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DSLgoNe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263" y="6372225"/>
            <a:ext cx="261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324600"/>
            <a:ext cx="26670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Candara" pitchFamily="34" charset="0"/>
              </a:rPr>
              <a:t>Centre for Development Studies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C00000"/>
                </a:solidFill>
                <a:latin typeface="Candara" pitchFamily="34" charset="0"/>
              </a:rPr>
              <a:t>Thiruvananthapuram, Kerala, India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6227E-37FE-3D4D-A89C-72D1EBFB96F3}"/>
              </a:ext>
            </a:extLst>
          </p:cNvPr>
          <p:cNvSpPr txBox="1"/>
          <p:nvPr/>
        </p:nvSpPr>
        <p:spPr>
          <a:xfrm>
            <a:off x="685800" y="567035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take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aways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inter-state comparisons of economic development, social development and fiscal 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32232-7D74-CE4C-8E4D-76CF82C431F7}"/>
              </a:ext>
            </a:extLst>
          </p:cNvPr>
          <p:cNvSpPr txBox="1"/>
          <p:nvPr/>
        </p:nvSpPr>
        <p:spPr>
          <a:xfrm>
            <a:off x="762000" y="1524000"/>
            <a:ext cx="7848600" cy="4953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income states caught in a trap of low ORR, higher fiscal deficit and high indebtedness, yet much lower public spending per capita.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Allocation of expenditure in terms of shares of capex and social spending already similar to high income states. What can they 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Best way for LI states to boost per capita income and social development is to significantly improve spending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can be attempted through Two Tier performance linked support </a:t>
            </a:r>
          </a:p>
          <a:p>
            <a:r>
              <a:rPr lang="en-US" dirty="0"/>
              <a:t>	- At state level conditional cash transfers (CCT) to households</a:t>
            </a:r>
          </a:p>
          <a:p>
            <a:r>
              <a:rPr lang="en-US" dirty="0"/>
              <a:t>	 e.g. income support linked to children’s school attendance</a:t>
            </a:r>
          </a:p>
          <a:p>
            <a:r>
              <a:rPr lang="en-US" dirty="0"/>
              <a:t>	- At federal level Centrally Sponsored Scheme (CSS) support for 	states adopting CCT approach in priority program.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good example of this with lessons for India is the Bolsa Familia program in Brazil.</a:t>
            </a:r>
          </a:p>
        </p:txBody>
      </p:sp>
    </p:spTree>
    <p:extLst>
      <p:ext uri="{BB962C8B-B14F-4D97-AF65-F5344CB8AC3E}">
        <p14:creationId xmlns:p14="http://schemas.microsoft.com/office/powerpoint/2010/main" val="164460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you…</a:t>
            </a:r>
            <a:endParaRPr lang="en-US" sz="6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Centre for Development Studies, Thiruvananthapuram, Kerala, India</a:t>
            </a:r>
          </a:p>
        </p:txBody>
      </p:sp>
      <p:pic>
        <p:nvPicPr>
          <p:cNvPr id="5" name="Picture 2" descr="F:\Photos CDS\CDS Selected\CDS Printing\CD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1665" b="14453"/>
          <a:stretch>
            <a:fillRect/>
          </a:stretch>
        </p:blipFill>
        <p:spPr>
          <a:xfrm>
            <a:off x="228600" y="274639"/>
            <a:ext cx="8610600" cy="231616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DS_Presentation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CDS_Presentation_Template</Template>
  <TotalTime>800</TotalTime>
  <Words>884</Words>
  <Application>Microsoft Macintosh PowerPoint</Application>
  <PresentationFormat>On-screen Show (4:3)</PresentationFormat>
  <Paragraphs>252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Candara</vt:lpstr>
      <vt:lpstr>Times New Roman</vt:lpstr>
      <vt:lpstr>CDS_Presentation_Template</vt:lpstr>
      <vt:lpstr>PowerPoint Presentation</vt:lpstr>
      <vt:lpstr>PowerPoint Presentation</vt:lpstr>
      <vt:lpstr>PowerPoint Presentation</vt:lpstr>
      <vt:lpstr>PowerPoint Presentation</vt:lpstr>
      <vt:lpstr>      Thank you…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CDS</dc:creator>
  <cp:lastModifiedBy>Microsoft Office User</cp:lastModifiedBy>
  <cp:revision>52</cp:revision>
  <cp:lastPrinted>2025-10-03T07:00:44Z</cp:lastPrinted>
  <dcterms:created xsi:type="dcterms:W3CDTF">2017-05-05T09:24:08Z</dcterms:created>
  <dcterms:modified xsi:type="dcterms:W3CDTF">2025-10-03T07:09:08Z</dcterms:modified>
</cp:coreProperties>
</file>