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Lst>
  <p:notesMasterIdLst>
    <p:notesMasterId r:id="rId21"/>
  </p:notesMasterIdLst>
  <p:sldIdLst>
    <p:sldId id="307" r:id="rId3"/>
    <p:sldId id="259" r:id="rId4"/>
    <p:sldId id="264" r:id="rId5"/>
    <p:sldId id="265" r:id="rId6"/>
    <p:sldId id="266" r:id="rId7"/>
    <p:sldId id="268" r:id="rId8"/>
    <p:sldId id="269" r:id="rId9"/>
    <p:sldId id="303" r:id="rId10"/>
    <p:sldId id="272" r:id="rId11"/>
    <p:sldId id="274" r:id="rId12"/>
    <p:sldId id="275" r:id="rId13"/>
    <p:sldId id="276" r:id="rId14"/>
    <p:sldId id="279" r:id="rId15"/>
    <p:sldId id="305" r:id="rId16"/>
    <p:sldId id="281" r:id="rId17"/>
    <p:sldId id="283" r:id="rId18"/>
    <p:sldId id="284" r:id="rId19"/>
    <p:sldId id="310" r:id="rId20"/>
  </p:sldIdLst>
  <p:sldSz cx="9144000" cy="5143500" type="screen16x9"/>
  <p:notesSz cx="6858000" cy="9144000"/>
  <p:embeddedFontLst>
    <p:embeddedFont>
      <p:font typeface="Aptos Narrow" panose="020B0004020202020204" pitchFamily="34" charset="0"/>
      <p:regular r:id="rId22"/>
      <p:bold r:id="rId23"/>
      <p:italic r:id="rId24"/>
      <p:boldItalic r:id="rId25"/>
    </p:embeddedFont>
    <p:embeddedFont>
      <p:font typeface="Calibri" panose="020F0502020204030204" pitchFamily="34" charset="0"/>
      <p:regular r:id="rId26"/>
      <p:bold r:id="rId27"/>
      <p:italic r:id="rId28"/>
      <p:boldItalic r:id="rId29"/>
    </p:embeddedFont>
    <p:embeddedFont>
      <p:font typeface="Garamond" panose="02020404030301010803" pitchFamily="18" charset="0"/>
      <p:regular r:id="rId30"/>
      <p:bold r:id="rId31"/>
      <p:italic r:id="rId32"/>
      <p:boldItalic r:id="rId33"/>
    </p:embeddedFont>
    <p:embeddedFont>
      <p:font typeface="Helvetica Neue" panose="02000503000000020004" pitchFamily="2" charset="0"/>
      <p:regular r:id="rId34"/>
      <p:bold r:id="rId35"/>
      <p:italic r:id="rId36"/>
      <p:boldItalic r:id="rId37"/>
    </p:embeddedFont>
    <p:embeddedFont>
      <p:font typeface="Proxima Nova" panose="02000506030000020004"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73">
          <p15:clr>
            <a:srgbClr val="747775"/>
          </p15:clr>
        </p15:guide>
        <p15:guide id="2" pos="136">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1" roundtripDataSignature="AMtx7mhYUA8aomJu+JxwosrtvoDbA1F75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D1DEEF"/>
    <a:srgbClr val="4472C4"/>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3447" autoAdjust="0"/>
  </p:normalViewPr>
  <p:slideViewPr>
    <p:cSldViewPr snapToGrid="0">
      <p:cViewPr varScale="1">
        <p:scale>
          <a:sx n="175" d="100"/>
          <a:sy n="175" d="100"/>
        </p:scale>
        <p:origin x="256" y="168"/>
      </p:cViewPr>
      <p:guideLst>
        <p:guide orient="horz" pos="373"/>
        <p:guide pos="1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notesMaster" Target="notesMasters/notesMaster1.xml"/><Relationship Id="rId34" Type="http://schemas.openxmlformats.org/officeDocument/2006/relationships/font" Target="fonts/font13.fntdata"/><Relationship Id="rId84"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82"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0.fntdata"/><Relationship Id="rId81"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6.xml"/><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20" Type="http://schemas.openxmlformats.org/officeDocument/2006/relationships/slide" Target="slides/slide18.xml"/><Relationship Id="rId41" Type="http://schemas.openxmlformats.org/officeDocument/2006/relationships/font" Target="fonts/font20.fntdata"/><Relationship Id="rId8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782292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cd649bd1aa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cd649bd1a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7498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latin typeface="Helvetica Neue"/>
              <a:ea typeface="Helvetica Neue"/>
              <a:cs typeface="Helvetica Neue"/>
              <a:sym typeface="Helvetica Neue"/>
            </a:endParaRPr>
          </a:p>
        </p:txBody>
      </p:sp>
      <p:sp>
        <p:nvSpPr>
          <p:cNvPr id="223" name="Google Shape;22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073336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4" name="Google Shape;33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566103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0" name="Google Shape;34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21294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0" name="Google Shape;35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25297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8" name="Google Shape;36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15987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7" name="Google Shape;377;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02853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g3a1b97ac82f_1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9" name="Google Shape;849;g3a1b97ac82f_12_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Helvetica Neue"/>
              <a:ea typeface="Helvetica Neue"/>
              <a:cs typeface="Helvetica Neue"/>
              <a:sym typeface="Helvetica Neue"/>
            </a:endParaRPr>
          </a:p>
        </p:txBody>
      </p:sp>
      <p:sp>
        <p:nvSpPr>
          <p:cNvPr id="850" name="Google Shape;850;g3a1b97ac82f_12_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a:t>
            </a:fld>
            <a:endParaRPr/>
          </a:p>
        </p:txBody>
      </p:sp>
    </p:spTree>
    <p:extLst>
      <p:ext uri="{BB962C8B-B14F-4D97-AF65-F5344CB8AC3E}">
        <p14:creationId xmlns:p14="http://schemas.microsoft.com/office/powerpoint/2010/main" val="2161385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Google Shape;526;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GB"/>
              <a:t>Global growth was more resilient than anticipated in the first half of 2025, especially in many emerging-market economies. Industrial production and trade were supported by front-loading ahead of higher tariffs. Strong AI-related investment boosted outcomes in the United States and fiscal support in China outweighed the drag from trade headwinds and property market weakness.</a:t>
            </a:r>
            <a:r>
              <a:rPr lang="en-GB">
                <a:latin typeface="Helvetica Neue"/>
                <a:ea typeface="Helvetica Neue"/>
                <a:cs typeface="Helvetica Neue"/>
                <a:sym typeface="Helvetica Neue"/>
              </a:rPr>
              <a:t> declining</a:t>
            </a:r>
            <a:endParaRPr/>
          </a:p>
          <a:p>
            <a:pPr marL="0" lvl="0" indent="0" algn="l" rtl="0">
              <a:lnSpc>
                <a:spcPct val="100000"/>
              </a:lnSpc>
              <a:spcBef>
                <a:spcPts val="0"/>
              </a:spcBef>
              <a:spcAft>
                <a:spcPts val="0"/>
              </a:spcAft>
              <a:buSzPts val="1100"/>
              <a:buNone/>
            </a:pPr>
            <a:r>
              <a:rPr lang="en-GB">
                <a:latin typeface="Helvetica Neue"/>
                <a:ea typeface="Helvetica Neue"/>
                <a:cs typeface="Helvetica Neue"/>
                <a:sym typeface="Helvetica Neue"/>
              </a:rPr>
              <a:t>job openings as a share of the unemployed in some economies, including the United States.</a:t>
            </a:r>
            <a:endParaRPr/>
          </a:p>
          <a:p>
            <a:pPr marL="0" lvl="0" indent="0" algn="l" rtl="0">
              <a:lnSpc>
                <a:spcPct val="100000"/>
              </a:lnSpc>
              <a:spcBef>
                <a:spcPts val="0"/>
              </a:spcBef>
              <a:spcAft>
                <a:spcPts val="0"/>
              </a:spcAft>
              <a:buSzPts val="1100"/>
              <a:buNone/>
            </a:pPr>
            <a:r>
              <a:rPr lang="en-GB">
                <a:latin typeface="Helvetica Neue"/>
                <a:ea typeface="Helvetica Neue"/>
                <a:cs typeface="Helvetica Neue"/>
                <a:sym typeface="Helvetica Neue"/>
              </a:rPr>
              <a:t>Negative drivers- weakening consumption demand in major economies like U.S., Euro Area, China</a:t>
            </a:r>
            <a:endParaRPr/>
          </a:p>
          <a:p>
            <a:pPr marL="0" lvl="0" indent="0" algn="l" rtl="0">
              <a:lnSpc>
                <a:spcPct val="100000"/>
              </a:lnSpc>
              <a:spcBef>
                <a:spcPts val="0"/>
              </a:spcBef>
              <a:spcAft>
                <a:spcPts val="0"/>
              </a:spcAft>
              <a:buSzPts val="1100"/>
              <a:buNone/>
            </a:pPr>
            <a:r>
              <a:rPr lang="en-GB" b="0" i="0">
                <a:solidFill>
                  <a:srgbClr val="001D35"/>
                </a:solidFill>
                <a:latin typeface="Arial"/>
                <a:ea typeface="Arial"/>
                <a:cs typeface="Arial"/>
                <a:sym typeface="Arial"/>
              </a:rPr>
              <a:t>Geopolitical uncertainties for the euro area include the Russia-Ukraine war, US-China trade tensions, and potential instability from populist political shifts, which weaken economic growth and monetary policy effectiveness. These risks can lead to supply chain disruptions, inflation, and reduced business and consumer confidence, making it more difficult for businesses and households to react to changes in interest rates.</a:t>
            </a:r>
            <a:endParaRPr/>
          </a:p>
          <a:p>
            <a:pPr marL="0" lvl="0" indent="0" algn="l" rtl="0">
              <a:lnSpc>
                <a:spcPct val="100000"/>
              </a:lnSpc>
              <a:spcBef>
                <a:spcPts val="0"/>
              </a:spcBef>
              <a:spcAft>
                <a:spcPts val="0"/>
              </a:spcAft>
              <a:buSzPts val="1100"/>
              <a:buNone/>
            </a:pPr>
            <a:r>
              <a:rPr lang="en-GB">
                <a:latin typeface="Helvetica Neue"/>
                <a:ea typeface="Helvetica Neue"/>
                <a:cs typeface="Helvetica Neue"/>
                <a:sym typeface="Helvetica Neue"/>
              </a:rPr>
              <a:t>Many emerging-market economies had upside growth surprises but in some cases this reflected idiosyncratic factors that are not expected to continue, including a first</a:t>
            </a:r>
            <a:endParaRPr/>
          </a:p>
          <a:p>
            <a:pPr marL="0" lvl="0" indent="0" algn="l" rtl="0">
              <a:lnSpc>
                <a:spcPct val="100000"/>
              </a:lnSpc>
              <a:spcBef>
                <a:spcPts val="0"/>
              </a:spcBef>
              <a:spcAft>
                <a:spcPts val="0"/>
              </a:spcAft>
              <a:buSzPts val="1100"/>
              <a:buNone/>
            </a:pPr>
            <a:r>
              <a:rPr lang="en-GB">
                <a:latin typeface="Helvetica Neue"/>
                <a:ea typeface="Helvetica Neue"/>
                <a:cs typeface="Helvetica Neue"/>
                <a:sym typeface="Helvetica Neue"/>
              </a:rPr>
              <a:t>quarter spike in agriculture production in Brazil, and in the second quarter a steep fall in the growth of the GDP deflator in India, significant stockbuilding in Türkiye, and a marked rebound in investment in</a:t>
            </a:r>
            <a:endParaRPr/>
          </a:p>
          <a:p>
            <a:pPr marL="0" lvl="0" indent="0" algn="l" rtl="0">
              <a:lnSpc>
                <a:spcPct val="100000"/>
              </a:lnSpc>
              <a:spcBef>
                <a:spcPts val="0"/>
              </a:spcBef>
              <a:spcAft>
                <a:spcPts val="0"/>
              </a:spcAft>
              <a:buSzPts val="1100"/>
              <a:buNone/>
            </a:pPr>
            <a:r>
              <a:rPr lang="en-GB">
                <a:latin typeface="Helvetica Neue"/>
                <a:ea typeface="Helvetica Neue"/>
                <a:cs typeface="Helvetica Neue"/>
                <a:sym typeface="Helvetica Neue"/>
              </a:rPr>
              <a:t>Indonesia. In China, growth has held up, with a pick-up in the pace of government spending more than offsetting the dampening influence of the ongoing property market adjustment and headwinds to trade with the United States.</a:t>
            </a:r>
            <a:endParaRPr/>
          </a:p>
          <a:p>
            <a:pPr marL="0" lvl="0" indent="0" algn="l" rtl="0">
              <a:lnSpc>
                <a:spcPct val="100000"/>
              </a:lnSpc>
              <a:spcBef>
                <a:spcPts val="0"/>
              </a:spcBef>
              <a:spcAft>
                <a:spcPts val="0"/>
              </a:spcAft>
              <a:buSzPts val="1100"/>
              <a:buNone/>
            </a:pPr>
            <a:r>
              <a:rPr lang="en-GB">
                <a:latin typeface="Helvetica Neue"/>
                <a:ea typeface="Helvetica Neue"/>
                <a:cs typeface="Helvetica Neue"/>
                <a:sym typeface="Helvetica Neue"/>
              </a:rPr>
              <a:t>Trade continued to expand steadily in advanced Asian economies in the second quarter, as well as in emerging-market economies in both Asia and Eastern Europe, but import volumes declined sharply in the United States and exports dropped in Canada and Latin America. Bilateral trade between China and the United States has declined sharply in recent months.</a:t>
            </a:r>
            <a:endParaRPr/>
          </a:p>
          <a:p>
            <a:pPr marL="0" lvl="0" indent="0" algn="l" rtl="0">
              <a:lnSpc>
                <a:spcPct val="100000"/>
              </a:lnSpc>
              <a:spcBef>
                <a:spcPts val="0"/>
              </a:spcBef>
              <a:spcAft>
                <a:spcPts val="0"/>
              </a:spcAft>
              <a:buSzPts val="1100"/>
              <a:buNone/>
            </a:pPr>
            <a:r>
              <a:rPr lang="en-GB">
                <a:latin typeface="Helvetica Neue"/>
                <a:ea typeface="Helvetica Neue"/>
                <a:cs typeface="Helvetica Neue"/>
                <a:sym typeface="Helvetica Neue"/>
              </a:rPr>
              <a:t>Industrial production has fallen in recent months in several countries, such as Korea, Germany and Brazil.</a:t>
            </a:r>
            <a:endParaRPr/>
          </a:p>
          <a:p>
            <a:pPr marL="0" lvl="0" indent="0" algn="l" rtl="0">
              <a:lnSpc>
                <a:spcPct val="100000"/>
              </a:lnSpc>
              <a:spcBef>
                <a:spcPts val="0"/>
              </a:spcBef>
              <a:spcAft>
                <a:spcPts val="0"/>
              </a:spcAft>
              <a:buSzPts val="1100"/>
              <a:buNone/>
            </a:pPr>
            <a:r>
              <a:rPr lang="en-GB">
                <a:latin typeface="Helvetica Neue"/>
                <a:ea typeface="Helvetica Neue"/>
                <a:cs typeface="Helvetica Neue"/>
                <a:sym typeface="Helvetica Neue"/>
              </a:rPr>
              <a:t>While the unemployment rate has increased in South Africa, India, Canada, France, Australia, Germany and the United States, it has fallen in other countries, most notably Korea, Türkiye, Brazil, Italy and Spain and reached a historical low in the euro area.</a:t>
            </a:r>
            <a:endParaRPr/>
          </a:p>
        </p:txBody>
      </p:sp>
      <p:sp>
        <p:nvSpPr>
          <p:cNvPr id="527" name="Google Shape;527;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9</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6742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3a1b97ac82f_0_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91" name="Google Shape;591;g3a1b97ac82f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7991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1" name="Google Shape;611;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26906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7" name="Google Shape;617;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201151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1" name="Google Shape;641;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663999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8" name="Google Shape;948;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9993504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6" name="Google Shape;656;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834816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9" name="Google Shape;669;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951087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8" name="Google Shape;678;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688729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56"/>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 name="Google Shape;14;p56"/>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5" name="Google Shape;15;p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6" name="Google Shape;16;p5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 name="Google Shape;17;p5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5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9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0" name="Google Shape;20;p5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90000"/>
              </a:lnSpc>
              <a:spcBef>
                <a:spcPts val="0"/>
              </a:spcBef>
              <a:spcAft>
                <a:spcPts val="0"/>
              </a:spcAft>
              <a:buSzPts val="1800"/>
              <a:buChar char="●"/>
              <a:defRPr/>
            </a:lvl1pPr>
            <a:lvl2pPr marL="914400" lvl="1" indent="-317500" algn="l">
              <a:lnSpc>
                <a:spcPct val="90000"/>
              </a:lnSpc>
              <a:spcBef>
                <a:spcPts val="0"/>
              </a:spcBef>
              <a:spcAft>
                <a:spcPts val="0"/>
              </a:spcAft>
              <a:buSzPts val="1400"/>
              <a:buChar char="○"/>
              <a:defRPr/>
            </a:lvl2pPr>
            <a:lvl3pPr marL="1371600" lvl="2" indent="-317500" algn="l">
              <a:lnSpc>
                <a:spcPct val="90000"/>
              </a:lnSpc>
              <a:spcBef>
                <a:spcPts val="0"/>
              </a:spcBef>
              <a:spcAft>
                <a:spcPts val="0"/>
              </a:spcAft>
              <a:buSzPts val="1400"/>
              <a:buChar char="■"/>
              <a:defRPr/>
            </a:lvl3pPr>
            <a:lvl4pPr marL="1828800" lvl="3" indent="-317500" algn="l">
              <a:lnSpc>
                <a:spcPct val="90000"/>
              </a:lnSpc>
              <a:spcBef>
                <a:spcPts val="0"/>
              </a:spcBef>
              <a:spcAft>
                <a:spcPts val="0"/>
              </a:spcAft>
              <a:buSzPts val="1400"/>
              <a:buChar char="●"/>
              <a:defRPr/>
            </a:lvl4pPr>
            <a:lvl5pPr marL="2286000" lvl="4" indent="-317500" algn="l">
              <a:lnSpc>
                <a:spcPct val="90000"/>
              </a:lnSpc>
              <a:spcBef>
                <a:spcPts val="0"/>
              </a:spcBef>
              <a:spcAft>
                <a:spcPts val="0"/>
              </a:spcAft>
              <a:buSzPts val="1400"/>
              <a:buChar char="○"/>
              <a:defRPr/>
            </a:lvl5pPr>
            <a:lvl6pPr marL="2743200" lvl="5" indent="-317500" algn="l">
              <a:lnSpc>
                <a:spcPct val="90000"/>
              </a:lnSpc>
              <a:spcBef>
                <a:spcPts val="0"/>
              </a:spcBef>
              <a:spcAft>
                <a:spcPts val="0"/>
              </a:spcAft>
              <a:buSzPts val="1400"/>
              <a:buChar char="■"/>
              <a:defRPr/>
            </a:lvl6pPr>
            <a:lvl7pPr marL="3200400" lvl="6" indent="-317500" algn="l">
              <a:lnSpc>
                <a:spcPct val="90000"/>
              </a:lnSpc>
              <a:spcBef>
                <a:spcPts val="0"/>
              </a:spcBef>
              <a:spcAft>
                <a:spcPts val="0"/>
              </a:spcAft>
              <a:buSzPts val="1400"/>
              <a:buChar char="●"/>
              <a:defRPr/>
            </a:lvl7pPr>
            <a:lvl8pPr marL="3657600" lvl="7" indent="-317500" algn="l">
              <a:lnSpc>
                <a:spcPct val="90000"/>
              </a:lnSpc>
              <a:spcBef>
                <a:spcPts val="0"/>
              </a:spcBef>
              <a:spcAft>
                <a:spcPts val="0"/>
              </a:spcAft>
              <a:buSzPts val="1400"/>
              <a:buChar char="○"/>
              <a:defRPr/>
            </a:lvl8pPr>
            <a:lvl9pPr marL="4114800" lvl="8" indent="-317500" algn="l">
              <a:lnSpc>
                <a:spcPct val="90000"/>
              </a:lnSpc>
              <a:spcBef>
                <a:spcPts val="0"/>
              </a:spcBef>
              <a:spcAft>
                <a:spcPts val="0"/>
              </a:spcAft>
              <a:buSzPts val="1400"/>
              <a:buChar char="■"/>
              <a:defRPr/>
            </a:lvl9pPr>
          </a:lstStyle>
          <a:p>
            <a:endParaRPr/>
          </a:p>
        </p:txBody>
      </p:sp>
      <p:sp>
        <p:nvSpPr>
          <p:cNvPr id="21" name="Google Shape;21;p5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58"/>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 name="Google Shape;24;p58"/>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 name="Google Shape;25;p5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6" name="Google Shape;26;p5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27" name="Google Shape;27;p58"/>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28" name="Google Shape;28;p58"/>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5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 name="Google Shape;31;p5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 name="Google Shape;32;p5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33" name="Google Shape;33;p59"/>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34" name="Google Shape;34;p59"/>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5"/>
        <p:cNvGrpSpPr/>
        <p:nvPr/>
      </p:nvGrpSpPr>
      <p:grpSpPr>
        <a:xfrm>
          <a:off x="0" y="0"/>
          <a:ext cx="0" cy="0"/>
          <a:chOff x="0" y="0"/>
          <a:chExt cx="0" cy="0"/>
        </a:xfrm>
      </p:grpSpPr>
      <p:sp>
        <p:nvSpPr>
          <p:cNvPr id="36" name="Google Shape;36;p60"/>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 name="Google Shape;37;p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38" name="Google Shape;38;p6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 name="Google Shape;39;p6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40" name="Google Shape;40;p60"/>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41" name="Google Shape;41;p60"/>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sp>
        <p:nvSpPr>
          <p:cNvPr id="43" name="Google Shape;43;p6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4" name="Google Shape;44;p61"/>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 name="Google Shape;45;p6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 name="Google Shape;46;p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7" name="Google Shape;47;p6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48" name="Google Shape;48;p61"/>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49" name="Google Shape;49;p61"/>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62"/>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2" name="Google Shape;52;p62"/>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53" name="Google Shape;53;p62"/>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4" name="Google Shape;54;p62"/>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55" name="Google Shape;55;p62"/>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6" name="Google Shape;56;p6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 name="Google Shape;57;p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58" name="Google Shape;58;p62"/>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59" name="Google Shape;59;p62"/>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6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2" name="Google Shape;62;p6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63" name="Google Shape;63;p63"/>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64" name="Google Shape;64;p63"/>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
        <p:cNvGrpSpPr/>
        <p:nvPr/>
      </p:nvGrpSpPr>
      <p:grpSpPr>
        <a:xfrm>
          <a:off x="0" y="0"/>
          <a:ext cx="0" cy="0"/>
          <a:chOff x="0" y="0"/>
          <a:chExt cx="0" cy="0"/>
        </a:xfrm>
      </p:grpSpPr>
      <p:sp>
        <p:nvSpPr>
          <p:cNvPr id="66" name="Google Shape;66;p6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7" name="Google Shape;67;p6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68" name="Google Shape;68;p64"/>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9" name="Google Shape;69;p6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0" name="Google Shape;70;p6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71" name="Google Shape;71;p64"/>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72" name="Google Shape;72;p64"/>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3"/>
        <p:cNvGrpSpPr/>
        <p:nvPr/>
      </p:nvGrpSpPr>
      <p:grpSpPr>
        <a:xfrm>
          <a:off x="0" y="0"/>
          <a:ext cx="0" cy="0"/>
          <a:chOff x="0" y="0"/>
          <a:chExt cx="0" cy="0"/>
        </a:xfrm>
      </p:grpSpPr>
      <p:sp>
        <p:nvSpPr>
          <p:cNvPr id="74" name="Google Shape;74;p65"/>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5" name="Google Shape;75;p65"/>
          <p:cNvSpPr>
            <a:spLocks noGrp="1"/>
          </p:cNvSpPr>
          <p:nvPr>
            <p:ph type="pic" idx="2"/>
          </p:nvPr>
        </p:nvSpPr>
        <p:spPr>
          <a:xfrm>
            <a:off x="3887391" y="740569"/>
            <a:ext cx="4629150" cy="3655219"/>
          </a:xfrm>
          <a:prstGeom prst="rect">
            <a:avLst/>
          </a:prstGeom>
          <a:noFill/>
          <a:ln>
            <a:noFill/>
          </a:ln>
        </p:spPr>
      </p:sp>
      <p:sp>
        <p:nvSpPr>
          <p:cNvPr id="76" name="Google Shape;76;p65"/>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77" name="Google Shape;77;p6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8" name="Google Shape;78;p6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79" name="Google Shape;79;p65"/>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80" name="Google Shape;80;p65"/>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1"/>
        <p:cNvGrpSpPr/>
        <p:nvPr/>
      </p:nvGrpSpPr>
      <p:grpSpPr>
        <a:xfrm>
          <a:off x="0" y="0"/>
          <a:ext cx="0" cy="0"/>
          <a:chOff x="0" y="0"/>
          <a:chExt cx="0" cy="0"/>
        </a:xfrm>
      </p:grpSpPr>
      <p:sp>
        <p:nvSpPr>
          <p:cNvPr id="82" name="Google Shape;82;p66"/>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3" name="Google Shape;83;p66"/>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 name="Google Shape;84;p6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5" name="Google Shape;85;p6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86" name="Google Shape;86;p66"/>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87" name="Google Shape;87;p66"/>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8"/>
        <p:cNvGrpSpPr/>
        <p:nvPr/>
      </p:nvGrpSpPr>
      <p:grpSpPr>
        <a:xfrm>
          <a:off x="0" y="0"/>
          <a:ext cx="0" cy="0"/>
          <a:chOff x="0" y="0"/>
          <a:chExt cx="0" cy="0"/>
        </a:xfrm>
      </p:grpSpPr>
      <p:sp>
        <p:nvSpPr>
          <p:cNvPr id="89" name="Google Shape;89;p67"/>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0" name="Google Shape;90;p67"/>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1" name="Google Shape;91;p6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2" name="Google Shape;92;p6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93" name="Google Shape;93;p67"/>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94" name="Google Shape;94;p67"/>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2"/>
        <p:cNvGrpSpPr/>
        <p:nvPr/>
      </p:nvGrpSpPr>
      <p:grpSpPr>
        <a:xfrm>
          <a:off x="0" y="0"/>
          <a:ext cx="0" cy="0"/>
          <a:chOff x="0" y="0"/>
          <a:chExt cx="0" cy="0"/>
        </a:xfrm>
      </p:grpSpPr>
      <p:sp>
        <p:nvSpPr>
          <p:cNvPr id="103" name="Google Shape;103;g3a1b97ac82f_8_7"/>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4" name="Google Shape;104;g3a1b97ac82f_8_7"/>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05" name="Google Shape;105;g3a1b97ac82f_8_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6" name="Google Shape;106;g3a1b97ac82f_8_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7" name="Google Shape;107;g3a1b97ac82f_8_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8"/>
        <p:cNvGrpSpPr/>
        <p:nvPr/>
      </p:nvGrpSpPr>
      <p:grpSpPr>
        <a:xfrm>
          <a:off x="0" y="0"/>
          <a:ext cx="0" cy="0"/>
          <a:chOff x="0" y="0"/>
          <a:chExt cx="0" cy="0"/>
        </a:xfrm>
      </p:grpSpPr>
      <p:sp>
        <p:nvSpPr>
          <p:cNvPr id="109" name="Google Shape;109;g3a1b97ac82f_8_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0" name="Google Shape;110;g3a1b97ac82f_8_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 name="Google Shape;111;g3a1b97ac82f_8_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g3a1b97ac82f_8_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pic>
        <p:nvPicPr>
          <p:cNvPr id="113" name="Google Shape;113;g3a1b97ac82f_8_13"/>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114" name="Google Shape;114;g3a1b97ac82f_8_13"/>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5"/>
        <p:cNvGrpSpPr/>
        <p:nvPr/>
      </p:nvGrpSpPr>
      <p:grpSpPr>
        <a:xfrm>
          <a:off x="0" y="0"/>
          <a:ext cx="0" cy="0"/>
          <a:chOff x="0" y="0"/>
          <a:chExt cx="0" cy="0"/>
        </a:xfrm>
      </p:grpSpPr>
      <p:sp>
        <p:nvSpPr>
          <p:cNvPr id="116" name="Google Shape;116;g3a1b97ac82f_8_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7" name="Google Shape;117;g3a1b97ac82f_8_2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g3a1b97ac82f_8_2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pic>
        <p:nvPicPr>
          <p:cNvPr id="119" name="Google Shape;119;g3a1b97ac82f_8_20"/>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120" name="Google Shape;120;g3a1b97ac82f_8_20"/>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1"/>
        <p:cNvGrpSpPr/>
        <p:nvPr/>
      </p:nvGrpSpPr>
      <p:grpSpPr>
        <a:xfrm>
          <a:off x="0" y="0"/>
          <a:ext cx="0" cy="0"/>
          <a:chOff x="0" y="0"/>
          <a:chExt cx="0" cy="0"/>
        </a:xfrm>
      </p:grpSpPr>
      <p:sp>
        <p:nvSpPr>
          <p:cNvPr id="122" name="Google Shape;122;g3a1b97ac82f_8_26"/>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3" name="Google Shape;123;g3a1b97ac82f_8_26"/>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24" name="Google Shape;124;g3a1b97ac82f_8_2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5" name="Google Shape;125;g3a1b97ac82f_8_2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pic>
        <p:nvPicPr>
          <p:cNvPr id="126" name="Google Shape;126;g3a1b97ac82f_8_26"/>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127" name="Google Shape;127;g3a1b97ac82f_8_26"/>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8"/>
        <p:cNvGrpSpPr/>
        <p:nvPr/>
      </p:nvGrpSpPr>
      <p:grpSpPr>
        <a:xfrm>
          <a:off x="0" y="0"/>
          <a:ext cx="0" cy="0"/>
          <a:chOff x="0" y="0"/>
          <a:chExt cx="0" cy="0"/>
        </a:xfrm>
      </p:grpSpPr>
      <p:sp>
        <p:nvSpPr>
          <p:cNvPr id="129" name="Google Shape;129;g3a1b97ac82f_8_3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0" name="Google Shape;130;g3a1b97ac82f_8_33"/>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1" name="Google Shape;131;g3a1b97ac82f_8_33"/>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2" name="Google Shape;132;g3a1b97ac82f_8_3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3" name="Google Shape;133;g3a1b97ac82f_8_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pic>
        <p:nvPicPr>
          <p:cNvPr id="134" name="Google Shape;134;g3a1b97ac82f_8_33"/>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135" name="Google Shape;135;g3a1b97ac82f_8_33"/>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6"/>
        <p:cNvGrpSpPr/>
        <p:nvPr/>
      </p:nvGrpSpPr>
      <p:grpSpPr>
        <a:xfrm>
          <a:off x="0" y="0"/>
          <a:ext cx="0" cy="0"/>
          <a:chOff x="0" y="0"/>
          <a:chExt cx="0" cy="0"/>
        </a:xfrm>
      </p:grpSpPr>
      <p:sp>
        <p:nvSpPr>
          <p:cNvPr id="137" name="Google Shape;137;g3a1b97ac82f_8_41"/>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8" name="Google Shape;138;g3a1b97ac82f_8_41"/>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39" name="Google Shape;139;g3a1b97ac82f_8_41"/>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0" name="Google Shape;140;g3a1b97ac82f_8_41"/>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41" name="Google Shape;141;g3a1b97ac82f_8_41"/>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2" name="Google Shape;142;g3a1b97ac82f_8_4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3" name="Google Shape;143;g3a1b97ac82f_8_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pic>
        <p:nvPicPr>
          <p:cNvPr id="144" name="Google Shape;144;g3a1b97ac82f_8_41"/>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145" name="Google Shape;145;g3a1b97ac82f_8_41"/>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6"/>
        <p:cNvGrpSpPr/>
        <p:nvPr/>
      </p:nvGrpSpPr>
      <p:grpSpPr>
        <a:xfrm>
          <a:off x="0" y="0"/>
          <a:ext cx="0" cy="0"/>
          <a:chOff x="0" y="0"/>
          <a:chExt cx="0" cy="0"/>
        </a:xfrm>
      </p:grpSpPr>
      <p:sp>
        <p:nvSpPr>
          <p:cNvPr id="147" name="Google Shape;147;g3a1b97ac82f_8_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8" name="Google Shape;148;g3a1b97ac82f_8_5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pic>
        <p:nvPicPr>
          <p:cNvPr id="149" name="Google Shape;149;g3a1b97ac82f_8_51"/>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150" name="Google Shape;150;g3a1b97ac82f_8_51"/>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51"/>
        <p:cNvGrpSpPr/>
        <p:nvPr/>
      </p:nvGrpSpPr>
      <p:grpSpPr>
        <a:xfrm>
          <a:off x="0" y="0"/>
          <a:ext cx="0" cy="0"/>
          <a:chOff x="0" y="0"/>
          <a:chExt cx="0" cy="0"/>
        </a:xfrm>
      </p:grpSpPr>
      <p:sp>
        <p:nvSpPr>
          <p:cNvPr id="152" name="Google Shape;152;g3a1b97ac82f_8_56"/>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3" name="Google Shape;153;g3a1b97ac82f_8_56"/>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54" name="Google Shape;154;g3a1b97ac82f_8_56"/>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55" name="Google Shape;155;g3a1b97ac82f_8_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6" name="Google Shape;156;g3a1b97ac82f_8_5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pic>
        <p:nvPicPr>
          <p:cNvPr id="157" name="Google Shape;157;g3a1b97ac82f_8_56"/>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158" name="Google Shape;158;g3a1b97ac82f_8_56"/>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59"/>
        <p:cNvGrpSpPr/>
        <p:nvPr/>
      </p:nvGrpSpPr>
      <p:grpSpPr>
        <a:xfrm>
          <a:off x="0" y="0"/>
          <a:ext cx="0" cy="0"/>
          <a:chOff x="0" y="0"/>
          <a:chExt cx="0" cy="0"/>
        </a:xfrm>
      </p:grpSpPr>
      <p:sp>
        <p:nvSpPr>
          <p:cNvPr id="160" name="Google Shape;160;g3a1b97ac82f_8_6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1" name="Google Shape;161;g3a1b97ac82f_8_64"/>
          <p:cNvSpPr>
            <a:spLocks noGrp="1"/>
          </p:cNvSpPr>
          <p:nvPr>
            <p:ph type="pic" idx="2"/>
          </p:nvPr>
        </p:nvSpPr>
        <p:spPr>
          <a:xfrm>
            <a:off x="3887391" y="740569"/>
            <a:ext cx="4629150" cy="3655219"/>
          </a:xfrm>
          <a:prstGeom prst="rect">
            <a:avLst/>
          </a:prstGeom>
          <a:noFill/>
          <a:ln>
            <a:noFill/>
          </a:ln>
        </p:spPr>
      </p:sp>
      <p:sp>
        <p:nvSpPr>
          <p:cNvPr id="162" name="Google Shape;162;g3a1b97ac82f_8_64"/>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63" name="Google Shape;163;g3a1b97ac82f_8_6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4" name="Google Shape;164;g3a1b97ac82f_8_6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pic>
        <p:nvPicPr>
          <p:cNvPr id="165" name="Google Shape;165;g3a1b97ac82f_8_64"/>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166" name="Google Shape;166;g3a1b97ac82f_8_64"/>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67"/>
        <p:cNvGrpSpPr/>
        <p:nvPr/>
      </p:nvGrpSpPr>
      <p:grpSpPr>
        <a:xfrm>
          <a:off x="0" y="0"/>
          <a:ext cx="0" cy="0"/>
          <a:chOff x="0" y="0"/>
          <a:chExt cx="0" cy="0"/>
        </a:xfrm>
      </p:grpSpPr>
      <p:sp>
        <p:nvSpPr>
          <p:cNvPr id="168" name="Google Shape;168;g3a1b97ac82f_8_72"/>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9" name="Google Shape;169;g3a1b97ac82f_8_72"/>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0" name="Google Shape;170;g3a1b97ac82f_8_7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1" name="Google Shape;171;g3a1b97ac82f_8_7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pic>
        <p:nvPicPr>
          <p:cNvPr id="172" name="Google Shape;172;g3a1b97ac82f_8_72"/>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173" name="Google Shape;173;g3a1b97ac82f_8_72"/>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74"/>
        <p:cNvGrpSpPr/>
        <p:nvPr/>
      </p:nvGrpSpPr>
      <p:grpSpPr>
        <a:xfrm>
          <a:off x="0" y="0"/>
          <a:ext cx="0" cy="0"/>
          <a:chOff x="0" y="0"/>
          <a:chExt cx="0" cy="0"/>
        </a:xfrm>
      </p:grpSpPr>
      <p:sp>
        <p:nvSpPr>
          <p:cNvPr id="175" name="Google Shape;175;g3a1b97ac82f_8_79"/>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6" name="Google Shape;176;g3a1b97ac82f_8_79"/>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7" name="Google Shape;177;g3a1b97ac82f_8_7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8" name="Google Shape;178;g3a1b97ac82f_8_7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pic>
        <p:nvPicPr>
          <p:cNvPr id="179" name="Google Shape;179;g3a1b97ac82f_8_79"/>
          <p:cNvPicPr preferRelativeResize="0"/>
          <p:nvPr/>
        </p:nvPicPr>
        <p:blipFill rotWithShape="1">
          <a:blip r:embed="rId2">
            <a:alphaModFix/>
          </a:blip>
          <a:srcRect l="14008" t="31460" r="15162" b="32209"/>
          <a:stretch/>
        </p:blipFill>
        <p:spPr>
          <a:xfrm>
            <a:off x="8204883" y="4750447"/>
            <a:ext cx="801460" cy="307474"/>
          </a:xfrm>
          <a:prstGeom prst="rect">
            <a:avLst/>
          </a:prstGeom>
          <a:noFill/>
          <a:ln>
            <a:noFill/>
          </a:ln>
        </p:spPr>
      </p:pic>
      <p:sp>
        <p:nvSpPr>
          <p:cNvPr id="180" name="Google Shape;180;g3a1b97ac82f_8_79"/>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 name="Google Shape;8;p5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9" name="Google Shape;9;p5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pic>
        <p:nvPicPr>
          <p:cNvPr id="10" name="Google Shape;10;p55"/>
          <p:cNvPicPr preferRelativeResize="0"/>
          <p:nvPr/>
        </p:nvPicPr>
        <p:blipFill rotWithShape="1">
          <a:blip r:embed="rId14">
            <a:alphaModFix/>
          </a:blip>
          <a:srcRect l="14008" t="31460" r="15162" b="32209"/>
          <a:stretch/>
        </p:blipFill>
        <p:spPr>
          <a:xfrm>
            <a:off x="8204883" y="4750447"/>
            <a:ext cx="801460" cy="307474"/>
          </a:xfrm>
          <a:prstGeom prst="rect">
            <a:avLst/>
          </a:prstGeom>
          <a:noFill/>
          <a:ln>
            <a:noFill/>
          </a:ln>
        </p:spPr>
      </p:pic>
      <p:sp>
        <p:nvSpPr>
          <p:cNvPr id="11" name="Google Shape;11;p55"/>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sp>
        <p:nvSpPr>
          <p:cNvPr id="96" name="Google Shape;96;g3a1b97ac82f_8_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97" name="Google Shape;97;g3a1b97ac82f_8_0"/>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8" name="Google Shape;98;g3a1b97ac82f_8_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9" name="Google Shape;99;g3a1b97ac82f_8_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pic>
        <p:nvPicPr>
          <p:cNvPr id="100" name="Google Shape;100;g3a1b97ac82f_8_0"/>
          <p:cNvPicPr preferRelativeResize="0"/>
          <p:nvPr/>
        </p:nvPicPr>
        <p:blipFill rotWithShape="1">
          <a:blip r:embed="rId13">
            <a:alphaModFix/>
          </a:blip>
          <a:srcRect l="14008" t="31460" r="15162" b="32209"/>
          <a:stretch/>
        </p:blipFill>
        <p:spPr>
          <a:xfrm>
            <a:off x="8204883" y="4750447"/>
            <a:ext cx="801460" cy="307474"/>
          </a:xfrm>
          <a:prstGeom prst="rect">
            <a:avLst/>
          </a:prstGeom>
          <a:noFill/>
          <a:ln>
            <a:noFill/>
          </a:ln>
        </p:spPr>
      </p:pic>
      <p:sp>
        <p:nvSpPr>
          <p:cNvPr id="101" name="Google Shape;101;g3a1b97ac82f_8_0"/>
          <p:cNvSpPr txBox="1">
            <a:spLocks noGrp="1"/>
          </p:cNvSpPr>
          <p:nvPr>
            <p:ph type="sldNum" idx="12"/>
          </p:nvPr>
        </p:nvSpPr>
        <p:spPr>
          <a:xfrm>
            <a:off x="6457950" y="4767263"/>
            <a:ext cx="1694125"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b="0" i="0" u="none" strike="noStrike" cap="none">
                <a:solidFill>
                  <a:schemeClr val="dk1"/>
                </a:solidFill>
                <a:latin typeface="Calibri"/>
                <a:ea typeface="Calibri"/>
                <a:cs typeface="Calibri"/>
                <a:sym typeface="Calibri"/>
              </a:defRPr>
            </a:lvl1pPr>
            <a:lvl2pPr marL="0" marR="0" lvl="1" indent="0" algn="l" rtl="0">
              <a:spcBef>
                <a:spcPts val="0"/>
              </a:spcBef>
              <a:buNone/>
              <a:defRPr sz="1400" b="0" i="0" u="none" strike="noStrike" cap="none">
                <a:solidFill>
                  <a:schemeClr val="dk1"/>
                </a:solidFill>
                <a:latin typeface="Calibri"/>
                <a:ea typeface="Calibri"/>
                <a:cs typeface="Calibri"/>
                <a:sym typeface="Calibri"/>
              </a:defRPr>
            </a:lvl2pPr>
            <a:lvl3pPr marL="0" marR="0" lvl="2" indent="0" algn="l" rtl="0">
              <a:spcBef>
                <a:spcPts val="0"/>
              </a:spcBef>
              <a:buNone/>
              <a:defRPr sz="1400" b="0" i="0" u="none" strike="noStrike" cap="none">
                <a:solidFill>
                  <a:schemeClr val="dk1"/>
                </a:solidFill>
                <a:latin typeface="Calibri"/>
                <a:ea typeface="Calibri"/>
                <a:cs typeface="Calibri"/>
                <a:sym typeface="Calibri"/>
              </a:defRPr>
            </a:lvl3pPr>
            <a:lvl4pPr marL="0" marR="0" lvl="3" indent="0" algn="l" rtl="0">
              <a:spcBef>
                <a:spcPts val="0"/>
              </a:spcBef>
              <a:buNone/>
              <a:defRPr sz="1400" b="0" i="0" u="none" strike="noStrike" cap="none">
                <a:solidFill>
                  <a:schemeClr val="dk1"/>
                </a:solidFill>
                <a:latin typeface="Calibri"/>
                <a:ea typeface="Calibri"/>
                <a:cs typeface="Calibri"/>
                <a:sym typeface="Calibri"/>
              </a:defRPr>
            </a:lvl4pPr>
            <a:lvl5pPr marL="0" marR="0" lvl="4" indent="0" algn="l" rtl="0">
              <a:spcBef>
                <a:spcPts val="0"/>
              </a:spcBef>
              <a:buNone/>
              <a:defRPr sz="1400" b="0" i="0" u="none" strike="noStrike" cap="none">
                <a:solidFill>
                  <a:schemeClr val="dk1"/>
                </a:solidFill>
                <a:latin typeface="Calibri"/>
                <a:ea typeface="Calibri"/>
                <a:cs typeface="Calibri"/>
                <a:sym typeface="Calibri"/>
              </a:defRPr>
            </a:lvl5pPr>
            <a:lvl6pPr marL="0" marR="0" lvl="5" indent="0" algn="l" rtl="0">
              <a:spcBef>
                <a:spcPts val="0"/>
              </a:spcBef>
              <a:buNone/>
              <a:defRPr sz="1400" b="0" i="0" u="none" strike="noStrike" cap="none">
                <a:solidFill>
                  <a:schemeClr val="dk1"/>
                </a:solidFill>
                <a:latin typeface="Calibri"/>
                <a:ea typeface="Calibri"/>
                <a:cs typeface="Calibri"/>
                <a:sym typeface="Calibri"/>
              </a:defRPr>
            </a:lvl6pPr>
            <a:lvl7pPr marL="0" marR="0" lvl="6" indent="0" algn="l" rtl="0">
              <a:spcBef>
                <a:spcPts val="0"/>
              </a:spcBef>
              <a:buNone/>
              <a:defRPr sz="1400" b="0" i="0" u="none" strike="noStrike" cap="none">
                <a:solidFill>
                  <a:schemeClr val="dk1"/>
                </a:solidFill>
                <a:latin typeface="Calibri"/>
                <a:ea typeface="Calibri"/>
                <a:cs typeface="Calibri"/>
                <a:sym typeface="Calibri"/>
              </a:defRPr>
            </a:lvl7pPr>
            <a:lvl8pPr marL="0" marR="0" lvl="7" indent="0" algn="l" rtl="0">
              <a:spcBef>
                <a:spcPts val="0"/>
              </a:spcBef>
              <a:buNone/>
              <a:defRPr sz="1400" b="0" i="0" u="none" strike="noStrike" cap="none">
                <a:solidFill>
                  <a:schemeClr val="dk1"/>
                </a:solidFill>
                <a:latin typeface="Calibri"/>
                <a:ea typeface="Calibri"/>
                <a:cs typeface="Calibri"/>
                <a:sym typeface="Calibri"/>
              </a:defRPr>
            </a:lvl8pPr>
            <a:lvl9pPr marL="0" marR="0" lvl="8" indent="0" algn="l" rtl="0">
              <a:spcBef>
                <a:spcPts val="0"/>
              </a:spcBef>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3" name="Picture 2">
            <a:extLst>
              <a:ext uri="{FF2B5EF4-FFF2-40B4-BE49-F238E27FC236}">
                <a16:creationId xmlns:a16="http://schemas.microsoft.com/office/drawing/2014/main" id="{42340CB3-7771-194F-98D2-A1BC0DB7074F}"/>
              </a:ext>
            </a:extLst>
          </p:cNvPr>
          <p:cNvPicPr>
            <a:picLocks noChangeAspect="1"/>
          </p:cNvPicPr>
          <p:nvPr/>
        </p:nvPicPr>
        <p:blipFill>
          <a:blip r:embed="rId3"/>
          <a:stretch>
            <a:fillRect/>
          </a:stretch>
        </p:blipFill>
        <p:spPr>
          <a:xfrm>
            <a:off x="1" y="154983"/>
            <a:ext cx="9163918" cy="5143500"/>
          </a:xfrm>
          <a:prstGeom prst="rect">
            <a:avLst/>
          </a:prstGeom>
        </p:spPr>
      </p:pic>
      <p:sp>
        <p:nvSpPr>
          <p:cNvPr id="4" name="Title 1">
            <a:extLst>
              <a:ext uri="{FF2B5EF4-FFF2-40B4-BE49-F238E27FC236}">
                <a16:creationId xmlns:a16="http://schemas.microsoft.com/office/drawing/2014/main" id="{FAF3E9A1-81B9-CE75-0305-21F5889F0489}"/>
              </a:ext>
            </a:extLst>
          </p:cNvPr>
          <p:cNvSpPr txBox="1">
            <a:spLocks/>
          </p:cNvSpPr>
          <p:nvPr/>
        </p:nvSpPr>
        <p:spPr>
          <a:xfrm>
            <a:off x="1" y="1571627"/>
            <a:ext cx="9163918" cy="1543529"/>
          </a:xfrm>
          <a:prstGeom prst="rect">
            <a:avLst/>
          </a:prstGeom>
          <a:solidFill>
            <a:schemeClr val="accent4">
              <a:lumMod val="40000"/>
              <a:lumOff val="60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9pPr>
          </a:lstStyle>
          <a:p>
            <a:r>
              <a:rPr lang="en-IN" sz="2800" b="1" dirty="0">
                <a:effectLst/>
                <a:latin typeface="Times New Roman" panose="02020603050405020304" pitchFamily="18" charset="0"/>
                <a:cs typeface="Times New Roman" panose="02020603050405020304" pitchFamily="18" charset="0"/>
              </a:rPr>
              <a:t>India in the New Economic Order: Adapting to Macroeconomic Uncertainties and Global Trade Shocks</a:t>
            </a:r>
          </a:p>
          <a:p>
            <a:r>
              <a:rPr lang="en-IN" sz="2000" b="1" dirty="0">
                <a:latin typeface="Times New Roman" panose="02020603050405020304" pitchFamily="18" charset="0"/>
                <a:cs typeface="Times New Roman" panose="02020603050405020304" pitchFamily="18" charset="0"/>
              </a:rPr>
              <a:t>[based on NIPFP Mid-Year Macroeconomic review]</a:t>
            </a:r>
            <a:endParaRPr lang="en-IN" sz="2000" b="1" dirty="0">
              <a:effectLst/>
              <a:latin typeface="Times New Roman" panose="02020603050405020304" pitchFamily="18" charset="0"/>
              <a:cs typeface="Times New Roman" panose="02020603050405020304" pitchFamily="18" charset="0"/>
            </a:endParaRPr>
          </a:p>
        </p:txBody>
      </p:sp>
      <p:cxnSp>
        <p:nvCxnSpPr>
          <p:cNvPr id="2" name="Straight Connector 1">
            <a:extLst>
              <a:ext uri="{FF2B5EF4-FFF2-40B4-BE49-F238E27FC236}">
                <a16:creationId xmlns:a16="http://schemas.microsoft.com/office/drawing/2014/main" id="{EFC18DC7-E4F9-EA73-2077-2FCAD1C8FBAA}"/>
              </a:ext>
            </a:extLst>
          </p:cNvPr>
          <p:cNvCxnSpPr>
            <a:cxnSpLocks/>
          </p:cNvCxnSpPr>
          <p:nvPr/>
        </p:nvCxnSpPr>
        <p:spPr>
          <a:xfrm>
            <a:off x="1" y="3115156"/>
            <a:ext cx="9163918"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62595659-A7BD-A525-F81F-661BC9F9E6A0}"/>
              </a:ext>
            </a:extLst>
          </p:cNvPr>
          <p:cNvCxnSpPr>
            <a:cxnSpLocks/>
          </p:cNvCxnSpPr>
          <p:nvPr/>
        </p:nvCxnSpPr>
        <p:spPr>
          <a:xfrm>
            <a:off x="-19918" y="1571627"/>
            <a:ext cx="9163918"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430E3B0-7E8B-3E4F-AF1F-08E1DCCBFAE7}"/>
              </a:ext>
            </a:extLst>
          </p:cNvPr>
          <p:cNvSpPr txBox="1"/>
          <p:nvPr/>
        </p:nvSpPr>
        <p:spPr>
          <a:xfrm>
            <a:off x="694095" y="154982"/>
            <a:ext cx="8066868" cy="1015663"/>
          </a:xfrm>
          <a:prstGeom prst="rect">
            <a:avLst/>
          </a:prstGeom>
          <a:noFill/>
        </p:spPr>
        <p:txBody>
          <a:bodyPr wrap="square">
            <a:spAutoFit/>
          </a:bodyPr>
          <a:lstStyle/>
          <a:p>
            <a:pPr algn="ctr"/>
            <a:r>
              <a:rPr lang="en-IN" sz="2000" b="1" dirty="0">
                <a:effectLst/>
                <a:latin typeface="Times New Roman" panose="02020603050405020304" pitchFamily="18" charset="0"/>
                <a:cs typeface="Times New Roman" panose="02020603050405020304" pitchFamily="18" charset="0"/>
              </a:rPr>
              <a:t>IIFT ECONOMICS CONCLAVE 2025</a:t>
            </a:r>
          </a:p>
          <a:p>
            <a:pPr algn="ctr"/>
            <a:r>
              <a:rPr lang="en-GB" sz="2000" b="1" dirty="0">
                <a:latin typeface="Times New Roman" panose="02020603050405020304" pitchFamily="18" charset="0"/>
                <a:cs typeface="Times New Roman" panose="02020603050405020304" pitchFamily="18" charset="0"/>
              </a:rPr>
              <a:t>NEW DELHI</a:t>
            </a:r>
            <a:endParaRPr lang="en-IN" sz="2000" b="1" dirty="0">
              <a:effectLst/>
              <a:latin typeface="Times New Roman" panose="02020603050405020304" pitchFamily="18" charset="0"/>
              <a:cs typeface="Times New Roman" panose="02020603050405020304" pitchFamily="18" charset="0"/>
            </a:endParaRPr>
          </a:p>
          <a:p>
            <a:pPr algn="ctr"/>
            <a:r>
              <a:rPr lang="en-GB" sz="2000" b="1" dirty="0">
                <a:latin typeface="Times New Roman" panose="02020603050405020304" pitchFamily="18" charset="0"/>
                <a:cs typeface="Times New Roman" panose="02020603050405020304" pitchFamily="18" charset="0"/>
              </a:rPr>
              <a:t>5 December 2025</a:t>
            </a:r>
            <a:endParaRPr lang="en-IN" sz="2000" b="1" dirty="0">
              <a:effectLst/>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05F7B434-4BFA-D643-925C-E0944487E30B}"/>
              </a:ext>
            </a:extLst>
          </p:cNvPr>
          <p:cNvSpPr txBox="1"/>
          <p:nvPr/>
        </p:nvSpPr>
        <p:spPr>
          <a:xfrm>
            <a:off x="271220" y="3298878"/>
            <a:ext cx="8912618" cy="2092881"/>
          </a:xfrm>
          <a:prstGeom prst="rect">
            <a:avLst/>
          </a:prstGeom>
          <a:noFill/>
        </p:spPr>
        <p:txBody>
          <a:bodyPr wrap="square">
            <a:spAutoFit/>
          </a:bodyPr>
          <a:lstStyle/>
          <a:p>
            <a:pPr algn="ctr"/>
            <a:endParaRPr lang="en-IN" sz="2800" b="1" dirty="0">
              <a:effectLst/>
              <a:latin typeface="Times New Roman" panose="02020603050405020304" pitchFamily="18" charset="0"/>
              <a:cs typeface="Times New Roman" panose="02020603050405020304" pitchFamily="18" charset="0"/>
            </a:endParaRPr>
          </a:p>
          <a:p>
            <a:pPr algn="ctr"/>
            <a:r>
              <a:rPr lang="en-IN" sz="2000" b="1" dirty="0" err="1">
                <a:effectLst/>
                <a:latin typeface="Times New Roman" panose="02020603050405020304" pitchFamily="18" charset="0"/>
                <a:cs typeface="Times New Roman" panose="02020603050405020304" pitchFamily="18" charset="0"/>
              </a:rPr>
              <a:t>Sudipto</a:t>
            </a:r>
            <a:r>
              <a:rPr lang="en-IN" sz="2000" b="1" dirty="0">
                <a:effectLst/>
                <a:latin typeface="Times New Roman" panose="02020603050405020304" pitchFamily="18" charset="0"/>
                <a:cs typeface="Times New Roman" panose="02020603050405020304" pitchFamily="18" charset="0"/>
              </a:rPr>
              <a:t> </a:t>
            </a:r>
            <a:r>
              <a:rPr lang="en-IN" sz="2000" b="1" dirty="0" err="1">
                <a:effectLst/>
                <a:latin typeface="Times New Roman" panose="02020603050405020304" pitchFamily="18" charset="0"/>
                <a:cs typeface="Times New Roman" panose="02020603050405020304" pitchFamily="18" charset="0"/>
              </a:rPr>
              <a:t>Mundle</a:t>
            </a:r>
            <a:endParaRPr lang="en-IN" sz="2000" b="1" dirty="0">
              <a:latin typeface="Times New Roman" panose="02020603050405020304" pitchFamily="18" charset="0"/>
              <a:cs typeface="Times New Roman" panose="02020603050405020304" pitchFamily="18" charset="0"/>
            </a:endParaRPr>
          </a:p>
          <a:p>
            <a:pPr algn="ctr"/>
            <a:r>
              <a:rPr lang="en-IN" sz="2000" b="1" dirty="0">
                <a:effectLst/>
                <a:latin typeface="Times New Roman" panose="02020603050405020304" pitchFamily="18" charset="0"/>
                <a:cs typeface="Times New Roman" panose="02020603050405020304" pitchFamily="18" charset="0"/>
              </a:rPr>
              <a:t>Chairman, Centre for Development Studies</a:t>
            </a:r>
          </a:p>
          <a:p>
            <a:pPr algn="ctr"/>
            <a:r>
              <a:rPr lang="en-IN" sz="2000" b="1" dirty="0">
                <a:effectLst/>
                <a:latin typeface="Times New Roman" panose="02020603050405020304" pitchFamily="18" charset="0"/>
                <a:cs typeface="Times New Roman" panose="02020603050405020304" pitchFamily="18" charset="0"/>
              </a:rPr>
              <a:t>India</a:t>
            </a:r>
          </a:p>
          <a:p>
            <a:endParaRPr lang="en-IN" dirty="0">
              <a:effectLst/>
            </a:endParaRPr>
          </a:p>
          <a:p>
            <a:endParaRPr lang="en-IN" dirty="0"/>
          </a:p>
          <a:p>
            <a:endParaRPr lang="en-IN" dirty="0">
              <a:effectLst/>
            </a:endParaRPr>
          </a:p>
        </p:txBody>
      </p:sp>
    </p:spTree>
    <p:extLst>
      <p:ext uri="{BB962C8B-B14F-4D97-AF65-F5344CB8AC3E}">
        <p14:creationId xmlns:p14="http://schemas.microsoft.com/office/powerpoint/2010/main" val="1380728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8" name="Google Shape;228;p4"/>
          <p:cNvPicPr preferRelativeResize="0"/>
          <p:nvPr/>
        </p:nvPicPr>
        <p:blipFill rotWithShape="1">
          <a:blip r:embed="rId3">
            <a:alphaModFix/>
          </a:blip>
          <a:srcRect/>
          <a:stretch/>
        </p:blipFill>
        <p:spPr>
          <a:xfrm>
            <a:off x="1071563" y="1047925"/>
            <a:ext cx="1981200" cy="3907631"/>
          </a:xfrm>
          <a:prstGeom prst="rect">
            <a:avLst/>
          </a:prstGeom>
          <a:noFill/>
          <a:ln>
            <a:noFill/>
          </a:ln>
        </p:spPr>
      </p:pic>
      <p:sp>
        <p:nvSpPr>
          <p:cNvPr id="225" name="Google Shape;225;p4"/>
          <p:cNvSpPr txBox="1">
            <a:spLocks noGrp="1"/>
          </p:cNvSpPr>
          <p:nvPr>
            <p:ph type="title"/>
          </p:nvPr>
        </p:nvSpPr>
        <p:spPr>
          <a:xfrm>
            <a:off x="215900" y="99284"/>
            <a:ext cx="8473800" cy="664797"/>
          </a:xfrm>
          <a:prstGeom prst="rect">
            <a:avLst/>
          </a:prstGeom>
          <a:noFill/>
          <a:ln>
            <a:noFill/>
          </a:ln>
        </p:spPr>
        <p:txBody>
          <a:bodyPr spcFirstLastPara="1" wrap="square" lIns="0" tIns="0" rIns="0" bIns="0" anchor="ctr" anchorCtr="0">
            <a:spAutoFit/>
          </a:bodyPr>
          <a:lstStyle/>
          <a:p>
            <a:pPr marL="0" lvl="0" indent="0" algn="ctr" rtl="0">
              <a:lnSpc>
                <a:spcPct val="90000"/>
              </a:lnSpc>
              <a:spcBef>
                <a:spcPts val="0"/>
              </a:spcBef>
              <a:spcAft>
                <a:spcPts val="0"/>
              </a:spcAft>
              <a:buClr>
                <a:schemeClr val="dk1"/>
              </a:buClr>
              <a:buSzPts val="2100"/>
              <a:buFont typeface="Calibri"/>
              <a:buNone/>
            </a:pPr>
            <a:r>
              <a:rPr lang="en-GB" sz="2400" b="1" dirty="0">
                <a:latin typeface="Garamond"/>
                <a:ea typeface="Garamond"/>
                <a:cs typeface="Garamond"/>
                <a:sym typeface="Garamond"/>
              </a:rPr>
              <a:t>Global growth remained resilient in 2025, expected to moderate in 2026 </a:t>
            </a:r>
            <a:endParaRPr sz="3600" dirty="0">
              <a:latin typeface="Garamond"/>
              <a:ea typeface="Garamond"/>
              <a:cs typeface="Garamond"/>
              <a:sym typeface="Garamond"/>
            </a:endParaRPr>
          </a:p>
        </p:txBody>
      </p:sp>
      <p:cxnSp>
        <p:nvCxnSpPr>
          <p:cNvPr id="226" name="Google Shape;226;p4"/>
          <p:cNvCxnSpPr/>
          <p:nvPr/>
        </p:nvCxnSpPr>
        <p:spPr>
          <a:xfrm>
            <a:off x="695849" y="1243765"/>
            <a:ext cx="7904963" cy="0"/>
          </a:xfrm>
          <a:prstGeom prst="straightConnector1">
            <a:avLst/>
          </a:prstGeom>
          <a:noFill/>
          <a:ln w="9525" cap="flat" cmpd="sng">
            <a:solidFill>
              <a:schemeClr val="dk1"/>
            </a:solidFill>
            <a:prstDash val="solid"/>
            <a:miter lim="800000"/>
            <a:headEnd type="none" w="sm" len="sm"/>
            <a:tailEnd type="none" w="sm" len="sm"/>
          </a:ln>
        </p:spPr>
      </p:cxnSp>
      <p:sp>
        <p:nvSpPr>
          <p:cNvPr id="227" name="Google Shape;227;p4"/>
          <p:cNvSpPr txBox="1"/>
          <p:nvPr/>
        </p:nvSpPr>
        <p:spPr>
          <a:xfrm>
            <a:off x="1111258" y="976644"/>
            <a:ext cx="2002791" cy="221599"/>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chemeClr val="dk1"/>
              </a:buClr>
              <a:buSzPts val="1200"/>
              <a:buFont typeface="Arial"/>
              <a:buNone/>
            </a:pPr>
            <a:r>
              <a:rPr lang="en-GB" sz="1600" b="1" i="0" u="none" strike="noStrike" cap="none" dirty="0">
                <a:solidFill>
                  <a:schemeClr val="dk1"/>
                </a:solidFill>
                <a:latin typeface="Calibri"/>
                <a:ea typeface="Calibri"/>
                <a:cs typeface="Calibri"/>
                <a:sym typeface="Calibri"/>
              </a:rPr>
              <a:t>GDP GROWTH, %</a:t>
            </a:r>
            <a:endParaRPr lang="en-GB" sz="1600" b="1" i="0" u="none" strike="noStrike" cap="none" dirty="0">
              <a:solidFill>
                <a:srgbClr val="000000"/>
              </a:solidFill>
              <a:latin typeface="Arial"/>
              <a:ea typeface="Arial"/>
              <a:cs typeface="Arial"/>
              <a:sym typeface="Arial"/>
            </a:endParaRPr>
          </a:p>
        </p:txBody>
      </p:sp>
      <p:sp>
        <p:nvSpPr>
          <p:cNvPr id="229" name="Google Shape;229;p4"/>
          <p:cNvSpPr/>
          <p:nvPr/>
        </p:nvSpPr>
        <p:spPr>
          <a:xfrm>
            <a:off x="326571" y="1479076"/>
            <a:ext cx="744854" cy="107933"/>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1100"/>
              <a:buFont typeface="Arial"/>
              <a:buNone/>
            </a:pPr>
            <a:r>
              <a:rPr lang="en-GB" sz="1800" b="1" i="0" u="none" strike="noStrike" cap="none" dirty="0">
                <a:solidFill>
                  <a:schemeClr val="dk1"/>
                </a:solidFill>
                <a:latin typeface="Calibri"/>
                <a:ea typeface="Calibri"/>
                <a:cs typeface="Calibri"/>
                <a:sym typeface="Calibri"/>
              </a:rPr>
              <a:t>World</a:t>
            </a:r>
            <a:endParaRPr sz="1800" b="1" i="0" u="none" strike="noStrike" cap="none" dirty="0">
              <a:solidFill>
                <a:schemeClr val="dk1"/>
              </a:solidFill>
              <a:latin typeface="Calibri"/>
              <a:ea typeface="Calibri"/>
              <a:cs typeface="Calibri"/>
              <a:sym typeface="Calibri"/>
            </a:endParaRPr>
          </a:p>
        </p:txBody>
      </p:sp>
      <p:sp>
        <p:nvSpPr>
          <p:cNvPr id="230" name="Google Shape;230;p4"/>
          <p:cNvSpPr/>
          <p:nvPr/>
        </p:nvSpPr>
        <p:spPr>
          <a:xfrm>
            <a:off x="391886" y="2076450"/>
            <a:ext cx="563135" cy="107933"/>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1100"/>
              <a:buFont typeface="Arial"/>
              <a:buNone/>
            </a:pPr>
            <a:r>
              <a:rPr lang="en-GB" sz="1800" b="1" i="0" u="none" strike="noStrike" cap="none" dirty="0">
                <a:solidFill>
                  <a:schemeClr val="dk1"/>
                </a:solidFill>
                <a:latin typeface="Calibri"/>
                <a:ea typeface="Calibri"/>
                <a:cs typeface="Calibri"/>
                <a:sym typeface="Calibri"/>
              </a:rPr>
              <a:t>U.S. </a:t>
            </a:r>
            <a:endParaRPr sz="1800" b="1" i="0" u="none" strike="noStrike" cap="none" dirty="0">
              <a:solidFill>
                <a:schemeClr val="dk1"/>
              </a:solidFill>
              <a:latin typeface="Calibri"/>
              <a:ea typeface="Calibri"/>
              <a:cs typeface="Calibri"/>
              <a:sym typeface="Calibri"/>
            </a:endParaRPr>
          </a:p>
        </p:txBody>
      </p:sp>
      <p:sp>
        <p:nvSpPr>
          <p:cNvPr id="231" name="Google Shape;231;p4"/>
          <p:cNvSpPr/>
          <p:nvPr/>
        </p:nvSpPr>
        <p:spPr>
          <a:xfrm>
            <a:off x="391886" y="2527628"/>
            <a:ext cx="597639" cy="327560"/>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1100"/>
              <a:buFont typeface="Arial"/>
              <a:buNone/>
            </a:pPr>
            <a:r>
              <a:rPr lang="en-GB" sz="1800" b="1" i="0" u="none" strike="noStrike" cap="none" dirty="0">
                <a:solidFill>
                  <a:schemeClr val="dk1"/>
                </a:solidFill>
                <a:latin typeface="Calibri"/>
                <a:ea typeface="Calibri"/>
                <a:cs typeface="Calibri"/>
                <a:sym typeface="Calibri"/>
              </a:rPr>
              <a:t>Euro </a:t>
            </a:r>
            <a:br>
              <a:rPr lang="en-GB" sz="1800" b="1" i="0" u="none" strike="noStrike" cap="none" dirty="0">
                <a:solidFill>
                  <a:schemeClr val="dk1"/>
                </a:solidFill>
                <a:latin typeface="Calibri"/>
                <a:ea typeface="Calibri"/>
                <a:cs typeface="Calibri"/>
                <a:sym typeface="Calibri"/>
              </a:rPr>
            </a:br>
            <a:r>
              <a:rPr lang="en-GB" sz="1800" b="1" i="0" u="none" strike="noStrike" cap="none" dirty="0">
                <a:solidFill>
                  <a:schemeClr val="dk1"/>
                </a:solidFill>
                <a:latin typeface="Calibri"/>
                <a:ea typeface="Calibri"/>
                <a:cs typeface="Calibri"/>
                <a:sym typeface="Calibri"/>
              </a:rPr>
              <a:t>Area</a:t>
            </a:r>
            <a:endParaRPr sz="1800" b="1" i="0" u="none" strike="noStrike" cap="none" dirty="0">
              <a:solidFill>
                <a:schemeClr val="dk1"/>
              </a:solidFill>
              <a:latin typeface="Calibri"/>
              <a:ea typeface="Calibri"/>
              <a:cs typeface="Calibri"/>
              <a:sym typeface="Calibri"/>
            </a:endParaRPr>
          </a:p>
        </p:txBody>
      </p:sp>
      <p:sp>
        <p:nvSpPr>
          <p:cNvPr id="232" name="Google Shape;232;p4"/>
          <p:cNvSpPr/>
          <p:nvPr/>
        </p:nvSpPr>
        <p:spPr>
          <a:xfrm>
            <a:off x="391886" y="3223506"/>
            <a:ext cx="630865" cy="168093"/>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1100"/>
              <a:buFont typeface="Arial"/>
              <a:buNone/>
            </a:pPr>
            <a:r>
              <a:rPr lang="en-GB" sz="1800" b="1" i="0" u="none" strike="noStrike" cap="none" dirty="0">
                <a:solidFill>
                  <a:schemeClr val="dk1"/>
                </a:solidFill>
                <a:latin typeface="Calibri"/>
                <a:ea typeface="Calibri"/>
                <a:cs typeface="Calibri"/>
                <a:sym typeface="Calibri"/>
              </a:rPr>
              <a:t>Japan</a:t>
            </a:r>
            <a:endParaRPr sz="1800" b="1" i="0" u="none" strike="noStrike" cap="none" dirty="0">
              <a:solidFill>
                <a:schemeClr val="dk1"/>
              </a:solidFill>
              <a:latin typeface="Calibri"/>
              <a:ea typeface="Calibri"/>
              <a:cs typeface="Calibri"/>
              <a:sym typeface="Calibri"/>
            </a:endParaRPr>
          </a:p>
        </p:txBody>
      </p:sp>
      <p:sp>
        <p:nvSpPr>
          <p:cNvPr id="233" name="Google Shape;233;p4"/>
          <p:cNvSpPr/>
          <p:nvPr/>
        </p:nvSpPr>
        <p:spPr>
          <a:xfrm>
            <a:off x="391886" y="3800475"/>
            <a:ext cx="632069" cy="92333"/>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1100"/>
              <a:buFont typeface="Arial"/>
              <a:buNone/>
            </a:pPr>
            <a:r>
              <a:rPr lang="en-GB" sz="1800" b="1" i="0" u="none" strike="noStrike" cap="none" dirty="0">
                <a:solidFill>
                  <a:schemeClr val="dk1"/>
                </a:solidFill>
                <a:latin typeface="Calibri"/>
                <a:ea typeface="Calibri"/>
                <a:cs typeface="Calibri"/>
                <a:sym typeface="Calibri"/>
              </a:rPr>
              <a:t>BRICS</a:t>
            </a:r>
            <a:endParaRPr sz="1800" b="1" i="0" u="none" strike="noStrike" cap="none" dirty="0">
              <a:solidFill>
                <a:schemeClr val="dk1"/>
              </a:solidFill>
              <a:latin typeface="Calibri"/>
              <a:ea typeface="Calibri"/>
              <a:cs typeface="Calibri"/>
              <a:sym typeface="Calibri"/>
            </a:endParaRPr>
          </a:p>
        </p:txBody>
      </p:sp>
      <p:sp>
        <p:nvSpPr>
          <p:cNvPr id="234" name="Google Shape;234;p4"/>
          <p:cNvSpPr/>
          <p:nvPr/>
        </p:nvSpPr>
        <p:spPr>
          <a:xfrm>
            <a:off x="391886" y="4374349"/>
            <a:ext cx="624915" cy="92333"/>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1100"/>
              <a:buFont typeface="Arial"/>
              <a:buNone/>
            </a:pPr>
            <a:r>
              <a:rPr lang="en-GB" sz="1800" b="1" i="0" u="none" strike="noStrike" cap="none" dirty="0">
                <a:solidFill>
                  <a:schemeClr val="dk1"/>
                </a:solidFill>
                <a:latin typeface="Calibri"/>
                <a:ea typeface="Calibri"/>
                <a:cs typeface="Calibri"/>
                <a:sym typeface="Calibri"/>
              </a:rPr>
              <a:t>China</a:t>
            </a:r>
            <a:endParaRPr sz="1800" b="1" i="0" u="none" strike="noStrike" cap="none" dirty="0">
              <a:solidFill>
                <a:schemeClr val="dk1"/>
              </a:solidFill>
              <a:latin typeface="Calibri"/>
              <a:ea typeface="Calibri"/>
              <a:cs typeface="Calibri"/>
              <a:sym typeface="Calibri"/>
            </a:endParaRPr>
          </a:p>
        </p:txBody>
      </p:sp>
      <p:sp>
        <p:nvSpPr>
          <p:cNvPr id="246" name="Google Shape;246;p4"/>
          <p:cNvSpPr txBox="1"/>
          <p:nvPr/>
        </p:nvSpPr>
        <p:spPr>
          <a:xfrm>
            <a:off x="90488" y="4983598"/>
            <a:ext cx="7715250" cy="92333"/>
          </a:xfrm>
          <a:prstGeom prst="rect">
            <a:avLst/>
          </a:prstGeom>
          <a:noFill/>
          <a:ln>
            <a:noFill/>
          </a:ln>
        </p:spPr>
        <p:txBody>
          <a:bodyPr spcFirstLastPara="1" wrap="square" lIns="0" tIns="0" rIns="0" bIns="0" anchor="b" anchorCtr="0">
            <a:spAutoFit/>
          </a:bodyPr>
          <a:lstStyle/>
          <a:p>
            <a:pPr marL="0" marR="0" lvl="0" indent="0" algn="l" rtl="0">
              <a:lnSpc>
                <a:spcPct val="100000"/>
              </a:lnSpc>
              <a:spcBef>
                <a:spcPts val="0"/>
              </a:spcBef>
              <a:spcAft>
                <a:spcPts val="0"/>
              </a:spcAft>
              <a:buClr>
                <a:srgbClr val="000000"/>
              </a:buClr>
              <a:buSzPts val="600"/>
              <a:buFont typeface="Arial"/>
              <a:buNone/>
            </a:pPr>
            <a:r>
              <a:rPr lang="en-GB" sz="600" b="0" i="0" u="none" strike="noStrike" cap="none">
                <a:solidFill>
                  <a:schemeClr val="dk1"/>
                </a:solidFill>
                <a:latin typeface="Calibri"/>
                <a:ea typeface="Calibri"/>
                <a:cs typeface="Calibri"/>
                <a:sym typeface="Calibri"/>
              </a:rPr>
              <a:t>SOURCE: OECD, interim estimates, September 2025</a:t>
            </a:r>
            <a:endParaRPr sz="1100" b="0" i="0" u="none" strike="noStrike" cap="none">
              <a:solidFill>
                <a:srgbClr val="000000"/>
              </a:solidFill>
              <a:latin typeface="Arial"/>
              <a:ea typeface="Arial"/>
              <a:cs typeface="Arial"/>
              <a:sym typeface="Arial"/>
            </a:endParaRPr>
          </a:p>
        </p:txBody>
      </p:sp>
      <p:sp>
        <p:nvSpPr>
          <p:cNvPr id="247" name="Google Shape;247;p4"/>
          <p:cNvSpPr txBox="1"/>
          <p:nvPr/>
        </p:nvSpPr>
        <p:spPr>
          <a:xfrm>
            <a:off x="3229414" y="976644"/>
            <a:ext cx="2146697" cy="221599"/>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chemeClr val="dk1"/>
              </a:buClr>
              <a:buSzPts val="1200"/>
              <a:buFont typeface="Arial"/>
              <a:buNone/>
            </a:pPr>
            <a:r>
              <a:rPr lang="en-GB" sz="1600" b="1" i="0" u="none" strike="noStrike" cap="none" dirty="0">
                <a:solidFill>
                  <a:schemeClr val="dk1"/>
                </a:solidFill>
                <a:latin typeface="Calibri"/>
                <a:ea typeface="Calibri"/>
                <a:cs typeface="Calibri"/>
                <a:sym typeface="Calibri"/>
              </a:rPr>
              <a:t>POSITIVE DRIVERS</a:t>
            </a:r>
            <a:endParaRPr lang="en-GB" sz="1600" b="0" i="0" u="none" strike="noStrike" cap="none" dirty="0">
              <a:solidFill>
                <a:srgbClr val="000000"/>
              </a:solidFill>
              <a:latin typeface="Arial"/>
              <a:ea typeface="Arial"/>
              <a:cs typeface="Arial"/>
              <a:sym typeface="Arial"/>
            </a:endParaRPr>
          </a:p>
        </p:txBody>
      </p:sp>
      <p:sp>
        <p:nvSpPr>
          <p:cNvPr id="248" name="Google Shape;248;p4"/>
          <p:cNvSpPr txBox="1"/>
          <p:nvPr/>
        </p:nvSpPr>
        <p:spPr>
          <a:xfrm>
            <a:off x="3107525" y="1285589"/>
            <a:ext cx="2268587" cy="3354765"/>
          </a:xfrm>
          <a:prstGeom prst="rect">
            <a:avLst/>
          </a:prstGeom>
          <a:noFill/>
          <a:ln>
            <a:noFill/>
          </a:ln>
        </p:spPr>
        <p:txBody>
          <a:bodyPr spcFirstLastPara="1" wrap="square" lIns="0" tIns="0" rIns="0" bIns="0" anchor="t" anchorCtr="0">
            <a:spAutoFit/>
          </a:bodyPr>
          <a:lstStyle/>
          <a:p>
            <a:pPr marL="180000" marR="0" lvl="0" indent="-180000" algn="l" rtl="0">
              <a:spcAft>
                <a:spcPts val="600"/>
              </a:spcAft>
              <a:buClr>
                <a:schemeClr val="dk1"/>
              </a:buClr>
              <a:buSzPct val="110000"/>
              <a:buFont typeface="Arial" panose="020B0604020202020204" pitchFamily="34" charset="0"/>
              <a:buChar char="•"/>
            </a:pPr>
            <a:r>
              <a:rPr lang="en-GB" sz="1800" b="1"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Front-loading in trade and production  to pre-empt tariff hike</a:t>
            </a:r>
            <a:endParaRPr sz="18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180000" marR="0" lvl="0" indent="-180000" algn="l" rtl="0">
              <a:spcAft>
                <a:spcPts val="600"/>
              </a:spcAft>
              <a:buClr>
                <a:schemeClr val="dk1"/>
              </a:buClr>
              <a:buSzPct val="110000"/>
              <a:buFont typeface="Arial" panose="020B0604020202020204" pitchFamily="34" charset="0"/>
              <a:buChar char="•"/>
            </a:pPr>
            <a:r>
              <a:rPr lang="en-GB" sz="1800" b="1"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Massive investment in AI technology in </a:t>
            </a:r>
            <a:r>
              <a:rPr lang="en-GB" sz="18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US, China, Japan</a:t>
            </a:r>
            <a:endParaRPr sz="18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180000" marR="0" lvl="0" indent="-180000" algn="l" rtl="0">
              <a:spcAft>
                <a:spcPts val="600"/>
              </a:spcAft>
              <a:buClr>
                <a:schemeClr val="dk1"/>
              </a:buClr>
              <a:buSzPct val="110000"/>
              <a:buFont typeface="Arial" panose="020B0604020202020204" pitchFamily="34" charset="0"/>
              <a:buChar char="•"/>
            </a:pPr>
            <a:r>
              <a:rPr lang="en-GB" sz="18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F</a:t>
            </a:r>
            <a:r>
              <a:rPr lang="en-GB" sz="1800" b="1"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iscal </a:t>
            </a:r>
            <a:r>
              <a:rPr lang="en-GB" sz="18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&amp;</a:t>
            </a:r>
            <a:r>
              <a:rPr lang="en-GB" sz="1800" b="1"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r>
              <a:rPr lang="en-GB" sz="18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m</a:t>
            </a:r>
            <a:r>
              <a:rPr lang="en-GB" sz="1800" b="1"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onetary stimulus in many countries </a:t>
            </a:r>
          </a:p>
          <a:p>
            <a:pPr marL="180000" marR="0" lvl="0" indent="-180000" algn="l" rtl="0">
              <a:spcAft>
                <a:spcPts val="600"/>
              </a:spcAft>
              <a:buClr>
                <a:schemeClr val="dk1"/>
              </a:buClr>
              <a:buSzPct val="110000"/>
              <a:buFont typeface="Arial" panose="020B0604020202020204" pitchFamily="34" charset="0"/>
              <a:buChar char="•"/>
            </a:pPr>
            <a:r>
              <a:rPr lang="en-GB" sz="18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Successful trade diversification </a:t>
            </a:r>
            <a:endParaRPr sz="1800" b="1"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250" name="Google Shape;250;p4"/>
          <p:cNvSpPr txBox="1"/>
          <p:nvPr/>
        </p:nvSpPr>
        <p:spPr>
          <a:xfrm>
            <a:off x="3169444" y="2457917"/>
            <a:ext cx="2206667" cy="124649"/>
          </a:xfrm>
          <a:prstGeom prst="rect">
            <a:avLst/>
          </a:prstGeom>
          <a:noFill/>
          <a:ln>
            <a:noFill/>
          </a:ln>
        </p:spPr>
        <p:txBody>
          <a:bodyPr spcFirstLastPara="1" wrap="square" lIns="0" tIns="0" rIns="0" bIns="0" anchor="t" anchorCtr="0">
            <a:spAutoFit/>
          </a:bodyPr>
          <a:lstStyle/>
          <a:p>
            <a:pPr marL="177800" marR="0" lvl="0" indent="-114300" algn="l" rtl="0">
              <a:lnSpc>
                <a:spcPct val="90000"/>
              </a:lnSpc>
              <a:spcBef>
                <a:spcPts val="0"/>
              </a:spcBef>
              <a:spcAft>
                <a:spcPts val="0"/>
              </a:spcAft>
              <a:buClr>
                <a:schemeClr val="dk1"/>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51" name="Google Shape;251;p4"/>
          <p:cNvSpPr txBox="1"/>
          <p:nvPr/>
        </p:nvSpPr>
        <p:spPr>
          <a:xfrm>
            <a:off x="3169444" y="3033404"/>
            <a:ext cx="2206667" cy="124649"/>
          </a:xfrm>
          <a:prstGeom prst="rect">
            <a:avLst/>
          </a:prstGeom>
          <a:noFill/>
          <a:ln>
            <a:noFill/>
          </a:ln>
        </p:spPr>
        <p:txBody>
          <a:bodyPr spcFirstLastPara="1" wrap="square" lIns="0" tIns="0" rIns="0" bIns="0" anchor="t" anchorCtr="0">
            <a:spAutoFit/>
          </a:bodyPr>
          <a:lstStyle/>
          <a:p>
            <a:pPr marL="177800" marR="0" lvl="0" indent="-114300" algn="l" rtl="0">
              <a:lnSpc>
                <a:spcPct val="90000"/>
              </a:lnSpc>
              <a:spcBef>
                <a:spcPts val="0"/>
              </a:spcBef>
              <a:spcAft>
                <a:spcPts val="0"/>
              </a:spcAft>
              <a:buClr>
                <a:schemeClr val="dk1"/>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52" name="Google Shape;252;p4"/>
          <p:cNvSpPr txBox="1"/>
          <p:nvPr/>
        </p:nvSpPr>
        <p:spPr>
          <a:xfrm>
            <a:off x="3169444" y="3608891"/>
            <a:ext cx="2206667" cy="124649"/>
          </a:xfrm>
          <a:prstGeom prst="rect">
            <a:avLst/>
          </a:prstGeom>
          <a:noFill/>
          <a:ln>
            <a:noFill/>
          </a:ln>
        </p:spPr>
        <p:txBody>
          <a:bodyPr spcFirstLastPara="1" wrap="square" lIns="0" tIns="0" rIns="0" bIns="0" anchor="t" anchorCtr="0">
            <a:spAutoFit/>
          </a:bodyPr>
          <a:lstStyle/>
          <a:p>
            <a:pPr marL="177800" marR="0" lvl="0" indent="-114300" algn="l" rtl="0">
              <a:lnSpc>
                <a:spcPct val="90000"/>
              </a:lnSpc>
              <a:spcBef>
                <a:spcPts val="0"/>
              </a:spcBef>
              <a:spcAft>
                <a:spcPts val="0"/>
              </a:spcAft>
              <a:buClr>
                <a:schemeClr val="dk1"/>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53" name="Google Shape;253;p4"/>
          <p:cNvSpPr txBox="1"/>
          <p:nvPr/>
        </p:nvSpPr>
        <p:spPr>
          <a:xfrm>
            <a:off x="5578108" y="976644"/>
            <a:ext cx="3022704" cy="221599"/>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chemeClr val="dk1"/>
              </a:buClr>
              <a:buSzPts val="1200"/>
              <a:buFont typeface="Arial"/>
              <a:buNone/>
            </a:pPr>
            <a:r>
              <a:rPr lang="en-GB" sz="1600" b="1" i="0" u="none" strike="noStrike" cap="none" dirty="0">
                <a:solidFill>
                  <a:schemeClr val="dk1"/>
                </a:solidFill>
                <a:latin typeface="Calibri"/>
                <a:ea typeface="Calibri"/>
                <a:cs typeface="Calibri"/>
                <a:sym typeface="Calibri"/>
              </a:rPr>
              <a:t>NEGATIVE DRIVERS</a:t>
            </a:r>
            <a:endParaRPr lang="en-GB" sz="1600" b="0" i="0" u="none" strike="noStrike" cap="none" dirty="0">
              <a:solidFill>
                <a:srgbClr val="000000"/>
              </a:solidFill>
              <a:latin typeface="Arial"/>
              <a:ea typeface="Arial"/>
              <a:cs typeface="Arial"/>
              <a:sym typeface="Arial"/>
            </a:endParaRPr>
          </a:p>
        </p:txBody>
      </p:sp>
      <p:sp>
        <p:nvSpPr>
          <p:cNvPr id="254" name="Google Shape;254;p4"/>
          <p:cNvSpPr txBox="1"/>
          <p:nvPr/>
        </p:nvSpPr>
        <p:spPr>
          <a:xfrm>
            <a:off x="5578108" y="1301917"/>
            <a:ext cx="3022704" cy="2767129"/>
          </a:xfrm>
          <a:prstGeom prst="rect">
            <a:avLst/>
          </a:prstGeom>
          <a:noFill/>
          <a:ln>
            <a:noFill/>
          </a:ln>
        </p:spPr>
        <p:txBody>
          <a:bodyPr spcFirstLastPara="1" wrap="square" lIns="0" tIns="0" rIns="0" bIns="0" anchor="t" anchorCtr="0">
            <a:noAutofit/>
          </a:bodyPr>
          <a:lstStyle/>
          <a:p>
            <a:pPr marL="180000" marR="0" lvl="0" indent="-180000" algn="l" rtl="0">
              <a:spcBef>
                <a:spcPts val="0"/>
              </a:spcBef>
              <a:spcAft>
                <a:spcPts val="600"/>
              </a:spcAft>
              <a:buClr>
                <a:schemeClr val="dk1"/>
              </a:buClr>
              <a:buSzPct val="110000"/>
              <a:buFont typeface="Arial"/>
              <a:buChar char="•"/>
            </a:pPr>
            <a:r>
              <a:rPr lang="en-GB" sz="1800" b="1" dirty="0">
                <a:latin typeface="Calibri" panose="020F0502020204030204" pitchFamily="34" charset="0"/>
                <a:ea typeface="Calibri" panose="020F0502020204030204" pitchFamily="34" charset="0"/>
                <a:cs typeface="Calibri" panose="020F0502020204030204" pitchFamily="34" charset="0"/>
                <a:sym typeface="Calibri"/>
              </a:rPr>
              <a:t>US tariff shock</a:t>
            </a:r>
          </a:p>
          <a:p>
            <a:pPr marL="180000" marR="0" lvl="0" indent="-180000" algn="l" rtl="0">
              <a:spcBef>
                <a:spcPts val="0"/>
              </a:spcBef>
              <a:spcAft>
                <a:spcPts val="600"/>
              </a:spcAft>
              <a:buClr>
                <a:schemeClr val="dk1"/>
              </a:buClr>
              <a:buSzPct val="110000"/>
              <a:buFont typeface="Arial"/>
              <a:buChar char="•"/>
            </a:pPr>
            <a:r>
              <a:rPr lang="en-IN" sz="1800" b="1" dirty="0">
                <a:latin typeface="Calibri" panose="020F0502020204030204" pitchFamily="34" charset="0"/>
                <a:ea typeface="Calibri" panose="020F0502020204030204" pitchFamily="34" charset="0"/>
                <a:cs typeface="Calibri" panose="020F0502020204030204" pitchFamily="34" charset="0"/>
              </a:rPr>
              <a:t>War in Ukraine and Gaza</a:t>
            </a:r>
          </a:p>
          <a:p>
            <a:pPr marL="180000" marR="0" lvl="0" indent="-180000" algn="l" rtl="0">
              <a:spcBef>
                <a:spcPts val="0"/>
              </a:spcBef>
              <a:spcAft>
                <a:spcPts val="600"/>
              </a:spcAft>
              <a:buClr>
                <a:schemeClr val="dk1"/>
              </a:buClr>
              <a:buSzPct val="110000"/>
              <a:buFont typeface="Arial"/>
              <a:buChar char="•"/>
            </a:pPr>
            <a:r>
              <a:rPr lang="en-IN" sz="18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Weakening consumption demand and low consumer confidence</a:t>
            </a:r>
          </a:p>
          <a:p>
            <a:pPr marL="180000" marR="0" lvl="0" indent="-180000" algn="l" rtl="0">
              <a:spcBef>
                <a:spcPts val="0"/>
              </a:spcBef>
              <a:spcAft>
                <a:spcPts val="600"/>
              </a:spcAft>
              <a:buClr>
                <a:schemeClr val="dk1"/>
              </a:buClr>
              <a:buSzPct val="110000"/>
              <a:buFont typeface="Arial"/>
              <a:buChar char="•"/>
            </a:pPr>
            <a:r>
              <a:rPr lang="en-IN" sz="1800" b="1" dirty="0">
                <a:latin typeface="Calibri" panose="020F0502020204030204" pitchFamily="34" charset="0"/>
                <a:ea typeface="Calibri" panose="020F0502020204030204" pitchFamily="34" charset="0"/>
                <a:cs typeface="Calibri" panose="020F0502020204030204" pitchFamily="34" charset="0"/>
              </a:rPr>
              <a:t>Continuing property sector crisis in China</a:t>
            </a:r>
          </a:p>
          <a:p>
            <a:pPr marL="180000" marR="0" lvl="0" indent="-180000" algn="l" rtl="0">
              <a:spcBef>
                <a:spcPts val="0"/>
              </a:spcBef>
              <a:spcAft>
                <a:spcPts val="600"/>
              </a:spcAft>
              <a:buClr>
                <a:schemeClr val="dk1"/>
              </a:buClr>
              <a:buSzPct val="110000"/>
              <a:buFont typeface="Arial"/>
              <a:buChar char="•"/>
            </a:pPr>
            <a:r>
              <a:rPr lang="en-IN" sz="18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Unemployment rising in US, curtailed immigration</a:t>
            </a:r>
          </a:p>
        </p:txBody>
      </p:sp>
      <p:sp>
        <p:nvSpPr>
          <p:cNvPr id="256" name="Google Shape;256;p4"/>
          <p:cNvSpPr txBox="1"/>
          <p:nvPr/>
        </p:nvSpPr>
        <p:spPr>
          <a:xfrm>
            <a:off x="5578108" y="2457917"/>
            <a:ext cx="3022704" cy="124649"/>
          </a:xfrm>
          <a:prstGeom prst="rect">
            <a:avLst/>
          </a:prstGeom>
          <a:noFill/>
          <a:ln>
            <a:noFill/>
          </a:ln>
        </p:spPr>
        <p:txBody>
          <a:bodyPr spcFirstLastPara="1" wrap="square" lIns="0" tIns="0" rIns="0" bIns="0" anchor="t" anchorCtr="0">
            <a:noAutofit/>
          </a:bodyPr>
          <a:lstStyle/>
          <a:p>
            <a:pPr marL="177800" marR="0" lvl="0" indent="-114300" algn="l" rtl="0">
              <a:lnSpc>
                <a:spcPct val="90000"/>
              </a:lnSpc>
              <a:spcBef>
                <a:spcPts val="0"/>
              </a:spcBef>
              <a:spcAft>
                <a:spcPts val="0"/>
              </a:spcAft>
              <a:buClr>
                <a:schemeClr val="dk1"/>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57" name="Google Shape;257;p4"/>
          <p:cNvSpPr txBox="1"/>
          <p:nvPr/>
        </p:nvSpPr>
        <p:spPr>
          <a:xfrm>
            <a:off x="5578108" y="3033404"/>
            <a:ext cx="3022704" cy="124649"/>
          </a:xfrm>
          <a:prstGeom prst="rect">
            <a:avLst/>
          </a:prstGeom>
          <a:noFill/>
          <a:ln>
            <a:noFill/>
          </a:ln>
        </p:spPr>
        <p:txBody>
          <a:bodyPr spcFirstLastPara="1" wrap="square" lIns="0" tIns="0" rIns="0" bIns="0" anchor="t" anchorCtr="0">
            <a:noAutofit/>
          </a:bodyPr>
          <a:lstStyle/>
          <a:p>
            <a:pPr marL="177800" marR="0" lvl="0" indent="-114300" algn="l" rtl="0">
              <a:lnSpc>
                <a:spcPct val="90000"/>
              </a:lnSpc>
              <a:spcBef>
                <a:spcPts val="0"/>
              </a:spcBef>
              <a:spcAft>
                <a:spcPts val="0"/>
              </a:spcAft>
              <a:buClr>
                <a:schemeClr val="dk1"/>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64" name="Google Shape;264;p4"/>
          <p:cNvSpPr txBox="1"/>
          <p:nvPr/>
        </p:nvSpPr>
        <p:spPr>
          <a:xfrm>
            <a:off x="3169444" y="3634124"/>
            <a:ext cx="2206667" cy="152349"/>
          </a:xfrm>
          <a:prstGeom prst="rect">
            <a:avLst/>
          </a:prstGeom>
          <a:noFill/>
          <a:ln>
            <a:noFill/>
          </a:ln>
        </p:spPr>
        <p:txBody>
          <a:bodyPr spcFirstLastPara="1" wrap="square" lIns="0" tIns="0" rIns="0" bIns="0" anchor="t" anchorCtr="0">
            <a:spAutoFit/>
          </a:bodyPr>
          <a:lstStyle/>
          <a:p>
            <a:pPr marL="127000" marR="0" lvl="0" indent="-127000" algn="l" rtl="0">
              <a:lnSpc>
                <a:spcPct val="90000"/>
              </a:lnSpc>
              <a:spcBef>
                <a:spcPts val="0"/>
              </a:spcBef>
              <a:spcAft>
                <a:spcPts val="0"/>
              </a:spcAft>
              <a:buClr>
                <a:schemeClr val="dk1"/>
              </a:buClr>
              <a:buSzPts val="800"/>
              <a:buFont typeface="Arial"/>
              <a:buChar char="•"/>
            </a:pPr>
            <a:endParaRPr sz="1100" b="0" i="0" u="none" strike="noStrike" cap="none" dirty="0">
              <a:solidFill>
                <a:srgbClr val="000000"/>
              </a:solidFill>
              <a:latin typeface="Arial"/>
              <a:ea typeface="Arial"/>
              <a:cs typeface="Arial"/>
              <a:sym typeface="Arial"/>
            </a:endParaRPr>
          </a:p>
        </p:txBody>
      </p:sp>
      <p:sp>
        <p:nvSpPr>
          <p:cNvPr id="266" name="Google Shape;266;p4"/>
          <p:cNvSpPr txBox="1"/>
          <p:nvPr/>
        </p:nvSpPr>
        <p:spPr>
          <a:xfrm>
            <a:off x="3169444" y="4232394"/>
            <a:ext cx="2408665" cy="272895"/>
          </a:xfrm>
          <a:prstGeom prst="rect">
            <a:avLst/>
          </a:prstGeom>
          <a:noFill/>
          <a:ln>
            <a:noFill/>
          </a:ln>
        </p:spPr>
        <p:txBody>
          <a:bodyPr spcFirstLastPara="1" wrap="square" lIns="0" tIns="0" rIns="0" bIns="0" anchor="t" anchorCtr="0">
            <a:spAutoFit/>
          </a:bodyPr>
          <a:lstStyle/>
          <a:p>
            <a:pPr marL="127000" marR="0" lvl="0" indent="-76200" algn="l" rtl="0">
              <a:lnSpc>
                <a:spcPct val="90000"/>
              </a:lnSpc>
              <a:spcBef>
                <a:spcPts val="200"/>
              </a:spcBef>
              <a:spcAft>
                <a:spcPts val="0"/>
              </a:spcAft>
              <a:buClr>
                <a:schemeClr val="dk1"/>
              </a:buClr>
              <a:buSzPts val="800"/>
              <a:buFont typeface="Arial"/>
              <a:buNone/>
            </a:pPr>
            <a:endParaRPr sz="800" b="0" i="0" u="none" strike="noStrike" cap="none" dirty="0">
              <a:solidFill>
                <a:schemeClr val="dk1"/>
              </a:solidFill>
              <a:latin typeface="Calibri"/>
              <a:ea typeface="Calibri"/>
              <a:cs typeface="Calibri"/>
              <a:sym typeface="Calibri"/>
            </a:endParaRPr>
          </a:p>
          <a:p>
            <a:pPr marL="127000" marR="0" lvl="0" indent="-76200" algn="l" rtl="0">
              <a:lnSpc>
                <a:spcPct val="90000"/>
              </a:lnSpc>
              <a:spcBef>
                <a:spcPts val="200"/>
              </a:spcBef>
              <a:spcAft>
                <a:spcPts val="0"/>
              </a:spcAft>
              <a:buClr>
                <a:schemeClr val="dk1"/>
              </a:buClr>
              <a:buSzPts val="800"/>
              <a:buFont typeface="Arial"/>
              <a:buNone/>
            </a:pPr>
            <a:endParaRPr sz="800" b="0" i="0" u="none" strike="noStrike" cap="none" dirty="0">
              <a:solidFill>
                <a:schemeClr val="dk1"/>
              </a:solidFill>
              <a:latin typeface="Calibri"/>
              <a:ea typeface="Calibri"/>
              <a:cs typeface="Calibri"/>
              <a:sym typeface="Calibri"/>
            </a:endParaRPr>
          </a:p>
        </p:txBody>
      </p:sp>
      <p:sp>
        <p:nvSpPr>
          <p:cNvPr id="3" name="Google Shape;284;p5">
            <a:extLst>
              <a:ext uri="{FF2B5EF4-FFF2-40B4-BE49-F238E27FC236}">
                <a16:creationId xmlns:a16="http://schemas.microsoft.com/office/drawing/2014/main" id="{471AE8C1-2C0E-7479-A57D-6C18C24A3AD6}"/>
              </a:ext>
            </a:extLst>
          </p:cNvPr>
          <p:cNvSpPr/>
          <p:nvPr/>
        </p:nvSpPr>
        <p:spPr>
          <a:xfrm>
            <a:off x="6342290" y="769144"/>
            <a:ext cx="123825" cy="123825"/>
          </a:xfrm>
          <a:prstGeom prst="rect">
            <a:avLst/>
          </a:prstGeom>
          <a:solidFill>
            <a:schemeClr val="accent1"/>
          </a:solidFill>
          <a:ln w="9525"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b="0" i="0" u="none" strike="noStrike" cap="none">
              <a:solidFill>
                <a:schemeClr val="lt1"/>
              </a:solidFill>
              <a:latin typeface="Calibri"/>
              <a:ea typeface="Calibri"/>
              <a:cs typeface="Calibri"/>
              <a:sym typeface="Calibri"/>
            </a:endParaRPr>
          </a:p>
        </p:txBody>
      </p:sp>
      <p:sp>
        <p:nvSpPr>
          <p:cNvPr id="4" name="Google Shape;285;p5">
            <a:extLst>
              <a:ext uri="{FF2B5EF4-FFF2-40B4-BE49-F238E27FC236}">
                <a16:creationId xmlns:a16="http://schemas.microsoft.com/office/drawing/2014/main" id="{3C8A14E6-3ED7-CB25-F7A7-65AF68491D18}"/>
              </a:ext>
            </a:extLst>
          </p:cNvPr>
          <p:cNvSpPr/>
          <p:nvPr/>
        </p:nvSpPr>
        <p:spPr>
          <a:xfrm>
            <a:off x="7107691" y="769144"/>
            <a:ext cx="123825" cy="123825"/>
          </a:xfrm>
          <a:prstGeom prst="rect">
            <a:avLst/>
          </a:prstGeom>
          <a:solidFill>
            <a:schemeClr val="accent2"/>
          </a:solidFill>
          <a:ln w="9525"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b="0" i="0" u="none" strike="noStrike" cap="none">
              <a:solidFill>
                <a:schemeClr val="lt1"/>
              </a:solidFill>
              <a:latin typeface="Calibri"/>
              <a:ea typeface="Calibri"/>
              <a:cs typeface="Calibri"/>
              <a:sym typeface="Calibri"/>
            </a:endParaRPr>
          </a:p>
        </p:txBody>
      </p:sp>
      <p:sp>
        <p:nvSpPr>
          <p:cNvPr id="5" name="Google Shape;286;p5">
            <a:extLst>
              <a:ext uri="{FF2B5EF4-FFF2-40B4-BE49-F238E27FC236}">
                <a16:creationId xmlns:a16="http://schemas.microsoft.com/office/drawing/2014/main" id="{697EBE47-6D2B-C1F0-B647-FA94FE2FCC72}"/>
              </a:ext>
            </a:extLst>
          </p:cNvPr>
          <p:cNvSpPr/>
          <p:nvPr/>
        </p:nvSpPr>
        <p:spPr>
          <a:xfrm>
            <a:off x="7894353" y="769144"/>
            <a:ext cx="123825" cy="123825"/>
          </a:xfrm>
          <a:prstGeom prst="rect">
            <a:avLst/>
          </a:prstGeom>
          <a:solidFill>
            <a:schemeClr val="accent3"/>
          </a:solidFill>
          <a:ln w="9525"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b="0" i="0" u="none" strike="noStrike" cap="none">
              <a:solidFill>
                <a:schemeClr val="lt1"/>
              </a:solidFill>
              <a:latin typeface="Calibri"/>
              <a:ea typeface="Calibri"/>
              <a:cs typeface="Calibri"/>
              <a:sym typeface="Calibri"/>
            </a:endParaRPr>
          </a:p>
        </p:txBody>
      </p:sp>
      <p:sp>
        <p:nvSpPr>
          <p:cNvPr id="6" name="Google Shape;287;p5">
            <a:extLst>
              <a:ext uri="{FF2B5EF4-FFF2-40B4-BE49-F238E27FC236}">
                <a16:creationId xmlns:a16="http://schemas.microsoft.com/office/drawing/2014/main" id="{EDF5CA74-2D7F-9892-A00C-45B797CE26CE}"/>
              </a:ext>
            </a:extLst>
          </p:cNvPr>
          <p:cNvSpPr/>
          <p:nvPr/>
        </p:nvSpPr>
        <p:spPr>
          <a:xfrm>
            <a:off x="6536871" y="777479"/>
            <a:ext cx="570820" cy="14714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900"/>
              <a:buFont typeface="Arial"/>
              <a:buNone/>
            </a:pPr>
            <a:r>
              <a:rPr lang="en-GB" b="0" i="0" u="none" strike="noStrike" cap="none" dirty="0">
                <a:solidFill>
                  <a:schemeClr val="dk1"/>
                </a:solidFill>
                <a:latin typeface="Calibri"/>
                <a:ea typeface="Calibri"/>
                <a:cs typeface="Calibri"/>
                <a:sym typeface="Calibri"/>
              </a:rPr>
              <a:t>2024</a:t>
            </a:r>
            <a:endParaRPr b="0" i="0" u="none" strike="noStrike" cap="none" dirty="0">
              <a:solidFill>
                <a:schemeClr val="dk1"/>
              </a:solidFill>
              <a:latin typeface="Calibri"/>
              <a:ea typeface="Calibri"/>
              <a:cs typeface="Calibri"/>
              <a:sym typeface="Calibri"/>
            </a:endParaRPr>
          </a:p>
        </p:txBody>
      </p:sp>
      <p:sp>
        <p:nvSpPr>
          <p:cNvPr id="7" name="Google Shape;288;p5">
            <a:extLst>
              <a:ext uri="{FF2B5EF4-FFF2-40B4-BE49-F238E27FC236}">
                <a16:creationId xmlns:a16="http://schemas.microsoft.com/office/drawing/2014/main" id="{874E3753-7CC6-8345-BBF6-CBC29761CF69}"/>
              </a:ext>
            </a:extLst>
          </p:cNvPr>
          <p:cNvSpPr/>
          <p:nvPr/>
        </p:nvSpPr>
        <p:spPr>
          <a:xfrm>
            <a:off x="7264171" y="803404"/>
            <a:ext cx="608921" cy="8956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900"/>
              <a:buFont typeface="Arial"/>
              <a:buNone/>
            </a:pPr>
            <a:r>
              <a:rPr lang="en-GB" b="0" i="0" u="none" strike="noStrike" cap="none" dirty="0">
                <a:solidFill>
                  <a:schemeClr val="dk1"/>
                </a:solidFill>
                <a:latin typeface="Calibri"/>
                <a:ea typeface="Calibri"/>
                <a:cs typeface="Calibri"/>
                <a:sym typeface="Calibri"/>
              </a:rPr>
              <a:t>2025P</a:t>
            </a:r>
            <a:endParaRPr b="0" i="0" u="none" strike="noStrike" cap="none" dirty="0">
              <a:solidFill>
                <a:schemeClr val="dk1"/>
              </a:solidFill>
              <a:latin typeface="Calibri"/>
              <a:ea typeface="Calibri"/>
              <a:cs typeface="Calibri"/>
              <a:sym typeface="Calibri"/>
            </a:endParaRPr>
          </a:p>
        </p:txBody>
      </p:sp>
      <p:sp>
        <p:nvSpPr>
          <p:cNvPr id="8" name="Google Shape;289;p5">
            <a:extLst>
              <a:ext uri="{FF2B5EF4-FFF2-40B4-BE49-F238E27FC236}">
                <a16:creationId xmlns:a16="http://schemas.microsoft.com/office/drawing/2014/main" id="{6A6672D1-1B27-47F1-10AF-5773FFD69D2C}"/>
              </a:ext>
            </a:extLst>
          </p:cNvPr>
          <p:cNvSpPr/>
          <p:nvPr/>
        </p:nvSpPr>
        <p:spPr>
          <a:xfrm>
            <a:off x="8050833" y="777480"/>
            <a:ext cx="570821" cy="123826"/>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900"/>
              <a:buFont typeface="Arial"/>
              <a:buNone/>
            </a:pPr>
            <a:r>
              <a:rPr lang="en-GB" b="0" i="0" u="none" strike="noStrike" cap="none" dirty="0">
                <a:solidFill>
                  <a:schemeClr val="dk1"/>
                </a:solidFill>
                <a:latin typeface="Calibri"/>
                <a:ea typeface="Calibri"/>
                <a:cs typeface="Calibri"/>
                <a:sym typeface="Calibri"/>
              </a:rPr>
              <a:t>2026P</a:t>
            </a:r>
            <a:endParaRPr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9"/>
          <p:cNvSpPr txBox="1"/>
          <p:nvPr/>
        </p:nvSpPr>
        <p:spPr>
          <a:xfrm>
            <a:off x="2256745" y="2139696"/>
            <a:ext cx="4630510" cy="749153"/>
          </a:xfrm>
          <a:prstGeom prst="rect">
            <a:avLst/>
          </a:prstGeom>
          <a:noFill/>
          <a:ln>
            <a:noFill/>
          </a:ln>
        </p:spPr>
        <p:txBody>
          <a:bodyPr spcFirstLastPara="1" wrap="square" lIns="91425" tIns="91425" rIns="91425" bIns="91425" anchor="b" anchorCtr="0">
            <a:normAutofit/>
          </a:bodyPr>
          <a:lstStyle/>
          <a:p>
            <a:pPr marL="0" marR="0" lvl="0" indent="0" algn="ctr" rtl="0">
              <a:lnSpc>
                <a:spcPct val="90000"/>
              </a:lnSpc>
              <a:spcBef>
                <a:spcPts val="0"/>
              </a:spcBef>
              <a:spcAft>
                <a:spcPts val="0"/>
              </a:spcAft>
              <a:buClr>
                <a:schemeClr val="dk1"/>
              </a:buClr>
              <a:buSzPts val="4500"/>
              <a:buFont typeface="Calibri"/>
              <a:buNone/>
            </a:pPr>
            <a:r>
              <a:rPr lang="en-GB" sz="3600" b="0" i="0" u="none" strike="noStrike" cap="none" dirty="0">
                <a:solidFill>
                  <a:schemeClr val="dk1"/>
                </a:solidFill>
                <a:latin typeface="Garamond"/>
                <a:ea typeface="Garamond"/>
                <a:cs typeface="Garamond"/>
                <a:sym typeface="Garamond"/>
              </a:rPr>
              <a:t>India: External Sector</a:t>
            </a:r>
            <a:endParaRPr dirty="0"/>
          </a:p>
        </p:txBody>
      </p:sp>
      <p:cxnSp>
        <p:nvCxnSpPr>
          <p:cNvPr id="337" name="Google Shape;337;p9"/>
          <p:cNvCxnSpPr/>
          <p:nvPr/>
        </p:nvCxnSpPr>
        <p:spPr>
          <a:xfrm>
            <a:off x="0" y="2888850"/>
            <a:ext cx="9144000" cy="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10"/>
          <p:cNvSpPr txBox="1">
            <a:spLocks noGrp="1"/>
          </p:cNvSpPr>
          <p:nvPr>
            <p:ph type="title"/>
          </p:nvPr>
        </p:nvSpPr>
        <p:spPr>
          <a:xfrm>
            <a:off x="223675" y="100308"/>
            <a:ext cx="7886700" cy="291000"/>
          </a:xfrm>
          <a:prstGeom prst="rect">
            <a:avLst/>
          </a:prstGeom>
          <a:noFill/>
          <a:ln>
            <a:noFill/>
          </a:ln>
        </p:spPr>
        <p:txBody>
          <a:bodyPr spcFirstLastPara="1" wrap="square" lIns="0" tIns="0" rIns="0" bIns="0" anchor="ctr" anchorCtr="0">
            <a:spAutoFit/>
          </a:bodyPr>
          <a:lstStyle/>
          <a:p>
            <a:pPr marL="0" lvl="0" indent="0" algn="ctr" rtl="0">
              <a:lnSpc>
                <a:spcPct val="90000"/>
              </a:lnSpc>
              <a:spcBef>
                <a:spcPts val="0"/>
              </a:spcBef>
              <a:spcAft>
                <a:spcPts val="0"/>
              </a:spcAft>
              <a:buSzPts val="2100"/>
              <a:buNone/>
            </a:pPr>
            <a:r>
              <a:rPr lang="en-GB" sz="2100" b="1" dirty="0">
                <a:latin typeface="Garamond"/>
                <a:ea typeface="Garamond"/>
                <a:cs typeface="Garamond"/>
                <a:sym typeface="Garamond"/>
              </a:rPr>
              <a:t>Merchandise exports growth slowing down</a:t>
            </a:r>
            <a:endParaRPr sz="2100" b="1" dirty="0">
              <a:latin typeface="Garamond"/>
              <a:ea typeface="Garamond"/>
              <a:cs typeface="Garamond"/>
              <a:sym typeface="Garamond"/>
            </a:endParaRPr>
          </a:p>
        </p:txBody>
      </p:sp>
      <p:pic>
        <p:nvPicPr>
          <p:cNvPr id="343" name="Google Shape;343;p10" title="Chart"/>
          <p:cNvPicPr preferRelativeResize="0"/>
          <p:nvPr/>
        </p:nvPicPr>
        <p:blipFill rotWithShape="1">
          <a:blip r:embed="rId3">
            <a:alphaModFix/>
          </a:blip>
          <a:srcRect/>
          <a:stretch/>
        </p:blipFill>
        <p:spPr>
          <a:xfrm>
            <a:off x="272001" y="328089"/>
            <a:ext cx="3861049" cy="2166575"/>
          </a:xfrm>
          <a:prstGeom prst="rect">
            <a:avLst/>
          </a:prstGeom>
          <a:noFill/>
          <a:ln>
            <a:noFill/>
          </a:ln>
        </p:spPr>
      </p:pic>
      <p:pic>
        <p:nvPicPr>
          <p:cNvPr id="344" name="Google Shape;344;p10" title="Chart"/>
          <p:cNvPicPr preferRelativeResize="0"/>
          <p:nvPr/>
        </p:nvPicPr>
        <p:blipFill rotWithShape="1">
          <a:blip r:embed="rId4">
            <a:alphaModFix/>
          </a:blip>
          <a:srcRect/>
          <a:stretch/>
        </p:blipFill>
        <p:spPr>
          <a:xfrm>
            <a:off x="4286976" y="328089"/>
            <a:ext cx="3871725" cy="2055144"/>
          </a:xfrm>
          <a:prstGeom prst="rect">
            <a:avLst/>
          </a:prstGeom>
          <a:noFill/>
          <a:ln>
            <a:noFill/>
          </a:ln>
        </p:spPr>
      </p:pic>
      <p:pic>
        <p:nvPicPr>
          <p:cNvPr id="345" name="Google Shape;345;p10"/>
          <p:cNvPicPr preferRelativeResize="0"/>
          <p:nvPr/>
        </p:nvPicPr>
        <p:blipFill rotWithShape="1">
          <a:blip r:embed="rId5">
            <a:alphaModFix/>
          </a:blip>
          <a:srcRect/>
          <a:stretch/>
        </p:blipFill>
        <p:spPr>
          <a:xfrm>
            <a:off x="272001" y="2937402"/>
            <a:ext cx="3414282" cy="2033375"/>
          </a:xfrm>
          <a:prstGeom prst="rect">
            <a:avLst/>
          </a:prstGeom>
          <a:noFill/>
          <a:ln>
            <a:noFill/>
          </a:ln>
        </p:spPr>
      </p:pic>
      <p:sp>
        <p:nvSpPr>
          <p:cNvPr id="346" name="Google Shape;346;p10"/>
          <p:cNvSpPr txBox="1"/>
          <p:nvPr/>
        </p:nvSpPr>
        <p:spPr>
          <a:xfrm>
            <a:off x="215900" y="4905874"/>
            <a:ext cx="3462600" cy="2173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700"/>
              <a:buFont typeface="Arial"/>
              <a:buNone/>
            </a:pPr>
            <a:r>
              <a:rPr lang="en-GB" sz="700" b="0" i="0" u="none" strike="noStrike" cap="none">
                <a:solidFill>
                  <a:schemeClr val="dk1"/>
                </a:solidFill>
                <a:latin typeface="Arial"/>
                <a:ea typeface="Arial"/>
                <a:cs typeface="Arial"/>
                <a:sym typeface="Arial"/>
              </a:rPr>
              <a:t>Source: Ministry of Commerce &amp; Industry</a:t>
            </a:r>
            <a:endParaRPr sz="700" b="0" i="0" u="none" strike="noStrike" cap="none">
              <a:solidFill>
                <a:schemeClr val="dk1"/>
              </a:solidFill>
              <a:latin typeface="Arial"/>
              <a:ea typeface="Arial"/>
              <a:cs typeface="Arial"/>
              <a:sym typeface="Arial"/>
            </a:endParaRPr>
          </a:p>
          <a:p>
            <a:pPr marL="0" marR="0" lvl="0" indent="0" algn="l" rtl="0">
              <a:lnSpc>
                <a:spcPct val="90000"/>
              </a:lnSpc>
              <a:spcBef>
                <a:spcPts val="0"/>
              </a:spcBef>
              <a:spcAft>
                <a:spcPts val="0"/>
              </a:spcAft>
              <a:buClr>
                <a:srgbClr val="000000"/>
              </a:buClr>
              <a:buSzPts val="800"/>
              <a:buFont typeface="Arial"/>
              <a:buNone/>
            </a:pPr>
            <a:endParaRPr sz="800" b="0" i="0" u="none" strike="noStrike" cap="none">
              <a:solidFill>
                <a:schemeClr val="dk1"/>
              </a:solidFill>
              <a:latin typeface="Arial"/>
              <a:ea typeface="Arial"/>
              <a:cs typeface="Arial"/>
              <a:sym typeface="Arial"/>
            </a:endParaRPr>
          </a:p>
        </p:txBody>
      </p:sp>
      <p:sp>
        <p:nvSpPr>
          <p:cNvPr id="347" name="Google Shape;347;p10"/>
          <p:cNvSpPr txBox="1">
            <a:spLocks noGrp="1"/>
          </p:cNvSpPr>
          <p:nvPr>
            <p:ph type="body" idx="1"/>
          </p:nvPr>
        </p:nvSpPr>
        <p:spPr>
          <a:xfrm>
            <a:off x="3781867" y="2206098"/>
            <a:ext cx="5362133" cy="3208740"/>
          </a:xfrm>
          <a:prstGeom prst="rect">
            <a:avLst/>
          </a:prstGeom>
          <a:noFill/>
          <a:ln>
            <a:noFill/>
          </a:ln>
        </p:spPr>
        <p:txBody>
          <a:bodyPr spcFirstLastPara="1" wrap="square" lIns="68575" tIns="34275" rIns="68575" bIns="34275" anchor="t" anchorCtr="0">
            <a:noAutofit/>
          </a:bodyPr>
          <a:lstStyle/>
          <a:p>
            <a:pPr marL="179999" lvl="0" indent="-156674" algn="l" rtl="0">
              <a:lnSpc>
                <a:spcPct val="100000"/>
              </a:lnSpc>
              <a:spcBef>
                <a:spcPts val="500"/>
              </a:spcBef>
              <a:spcAft>
                <a:spcPts val="0"/>
              </a:spcAft>
              <a:buClr>
                <a:schemeClr val="dk1"/>
              </a:buClr>
              <a:buSzPts val="1050"/>
              <a:buFont typeface="Garamond"/>
              <a:buChar char="●"/>
            </a:pPr>
            <a:r>
              <a:rPr lang="en-GB" sz="1200" b="1" dirty="0">
                <a:latin typeface="Garamond"/>
                <a:ea typeface="Garamond"/>
                <a:cs typeface="Garamond"/>
                <a:sym typeface="Garamond"/>
              </a:rPr>
              <a:t>In </a:t>
            </a:r>
            <a:r>
              <a:rPr lang="en-GB" sz="1200" b="1" dirty="0">
                <a:solidFill>
                  <a:schemeClr val="dk1"/>
                </a:solidFill>
                <a:latin typeface="Garamond"/>
                <a:ea typeface="Garamond"/>
                <a:cs typeface="Garamond"/>
                <a:sym typeface="Garamond"/>
              </a:rPr>
              <a:t>September 2025, growth in merchandise imports surpassed growth in exports.</a:t>
            </a:r>
            <a:endParaRPr sz="1200" b="1" dirty="0">
              <a:solidFill>
                <a:schemeClr val="dk1"/>
              </a:solidFill>
              <a:latin typeface="Garamond"/>
              <a:ea typeface="Garamond"/>
              <a:cs typeface="Garamond"/>
              <a:sym typeface="Garamond"/>
            </a:endParaRPr>
          </a:p>
          <a:p>
            <a:pPr marL="541338" lvl="1" indent="-184150">
              <a:lnSpc>
                <a:spcPct val="100000"/>
              </a:lnSpc>
              <a:spcBef>
                <a:spcPts val="1000"/>
              </a:spcBef>
              <a:buSzPct val="150000"/>
              <a:buFont typeface="Garamond" panose="02020404030301010803" pitchFamily="18" charset="0"/>
              <a:buChar char="─"/>
            </a:pPr>
            <a:r>
              <a:rPr lang="en-GB" sz="1200" b="1" dirty="0">
                <a:latin typeface="Garamond"/>
                <a:cs typeface="Arial"/>
                <a:sym typeface="Garamond"/>
              </a:rPr>
              <a:t>Imports grew by around 16.6% (Y-o-Y) to USD 68.5 billion.</a:t>
            </a:r>
            <a:endParaRPr sz="1200" b="1" dirty="0">
              <a:latin typeface="Garamond"/>
              <a:cs typeface="Arial"/>
              <a:sym typeface="Garamond"/>
            </a:endParaRPr>
          </a:p>
          <a:p>
            <a:pPr marL="541338" lvl="1" indent="-184150">
              <a:lnSpc>
                <a:spcPct val="100000"/>
              </a:lnSpc>
              <a:spcBef>
                <a:spcPts val="1000"/>
              </a:spcBef>
              <a:buSzPct val="150000"/>
              <a:buFont typeface="Garamond" panose="02020404030301010803" pitchFamily="18" charset="0"/>
              <a:buChar char="─"/>
            </a:pPr>
            <a:r>
              <a:rPr lang="en-GB" sz="1200" b="1" dirty="0">
                <a:latin typeface="Garamond"/>
                <a:cs typeface="Arial"/>
                <a:sym typeface="Garamond"/>
              </a:rPr>
              <a:t>Exports rose by only around 6.7% to USD 36.4 billion.</a:t>
            </a:r>
            <a:endParaRPr sz="1200" b="1" dirty="0">
              <a:latin typeface="Garamond"/>
              <a:cs typeface="Arial"/>
              <a:sym typeface="Garamond"/>
            </a:endParaRPr>
          </a:p>
          <a:p>
            <a:pPr marL="177800" lvl="0" indent="-155575" algn="l" rtl="0">
              <a:lnSpc>
                <a:spcPct val="100000"/>
              </a:lnSpc>
              <a:spcBef>
                <a:spcPts val="500"/>
              </a:spcBef>
              <a:spcAft>
                <a:spcPts val="0"/>
              </a:spcAft>
              <a:buSzPts val="1050"/>
              <a:buChar char="●"/>
            </a:pPr>
            <a:r>
              <a:rPr lang="en-GB" sz="1200" b="1" dirty="0">
                <a:solidFill>
                  <a:schemeClr val="dk1"/>
                </a:solidFill>
                <a:latin typeface="Garamond"/>
                <a:ea typeface="Garamond"/>
                <a:cs typeface="Garamond"/>
                <a:sym typeface="Garamond"/>
              </a:rPr>
              <a:t>Services: Both imports and exports contracted, with the contraction in imports surpassing that of exports.</a:t>
            </a:r>
            <a:endParaRPr sz="1200" b="1" dirty="0">
              <a:solidFill>
                <a:schemeClr val="dk1"/>
              </a:solidFill>
              <a:latin typeface="Garamond"/>
              <a:ea typeface="Garamond"/>
              <a:cs typeface="Garamond"/>
              <a:sym typeface="Garamond"/>
            </a:endParaRPr>
          </a:p>
          <a:p>
            <a:pPr marL="541338" lvl="1" indent="-184150">
              <a:lnSpc>
                <a:spcPct val="100000"/>
              </a:lnSpc>
              <a:spcBef>
                <a:spcPts val="1000"/>
              </a:spcBef>
              <a:buSzPct val="150000"/>
              <a:buFont typeface="Garamond" panose="02020404030301010803" pitchFamily="18" charset="0"/>
              <a:buChar char="─"/>
            </a:pPr>
            <a:r>
              <a:rPr lang="en-GB" sz="1200" b="1" dirty="0">
                <a:latin typeface="Garamond"/>
                <a:cs typeface="Arial"/>
                <a:sym typeface="Garamond"/>
              </a:rPr>
              <a:t>Services exports contracted by 5.4% in September to USD 30.8 billion.</a:t>
            </a:r>
            <a:endParaRPr sz="1200" b="1" dirty="0">
              <a:latin typeface="Garamond"/>
              <a:cs typeface="Arial"/>
              <a:sym typeface="Garamond"/>
            </a:endParaRPr>
          </a:p>
          <a:p>
            <a:pPr marL="541338" lvl="1" indent="-184150">
              <a:lnSpc>
                <a:spcPct val="100000"/>
              </a:lnSpc>
              <a:spcBef>
                <a:spcPts val="1000"/>
              </a:spcBef>
              <a:buSzPct val="150000"/>
              <a:buFont typeface="Garamond" panose="02020404030301010803" pitchFamily="18" charset="0"/>
              <a:buChar char="─"/>
            </a:pPr>
            <a:r>
              <a:rPr lang="en-GB" sz="1200" b="1" dirty="0">
                <a:latin typeface="Garamond"/>
                <a:cs typeface="Arial"/>
                <a:sym typeface="Garamond"/>
              </a:rPr>
              <a:t>Services imports contracted by 7.6% to USD 15.3 billion</a:t>
            </a:r>
            <a:endParaRPr sz="1200" b="1" dirty="0">
              <a:latin typeface="Garamond"/>
              <a:cs typeface="Arial"/>
              <a:sym typeface="Garamond"/>
            </a:endParaRPr>
          </a:p>
          <a:p>
            <a:pPr marL="177800" indent="-155575">
              <a:lnSpc>
                <a:spcPct val="100000"/>
              </a:lnSpc>
              <a:spcBef>
                <a:spcPts val="500"/>
              </a:spcBef>
              <a:buSzPts val="1050"/>
              <a:buFont typeface="Arial"/>
              <a:buChar char="●"/>
            </a:pPr>
            <a:r>
              <a:rPr lang="en-GB" sz="1200" b="1" dirty="0">
                <a:latin typeface="Garamond"/>
                <a:sym typeface="Garamond"/>
              </a:rPr>
              <a:t>For April-September, India’s total exports (goods and services) posted a growth of 4.43% while total imports registered a growth of 3.57%, entailing a contraction in trade deficit to USD 59.6 billion.</a:t>
            </a:r>
            <a:endParaRPr sz="1200" b="1" dirty="0">
              <a:latin typeface="Garamond"/>
              <a:sym typeface="Garamon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11"/>
          <p:cNvSpPr txBox="1">
            <a:spLocks noGrp="1"/>
          </p:cNvSpPr>
          <p:nvPr>
            <p:ph type="title"/>
          </p:nvPr>
        </p:nvSpPr>
        <p:spPr>
          <a:xfrm>
            <a:off x="237300" y="280981"/>
            <a:ext cx="8906700" cy="291000"/>
          </a:xfrm>
          <a:prstGeom prst="rect">
            <a:avLst/>
          </a:prstGeom>
          <a:noFill/>
          <a:ln>
            <a:noFill/>
          </a:ln>
        </p:spPr>
        <p:txBody>
          <a:bodyPr spcFirstLastPara="1" wrap="square" lIns="0" tIns="0" rIns="0" bIns="0" anchor="ctr" anchorCtr="0">
            <a:spAutoFit/>
          </a:bodyPr>
          <a:lstStyle/>
          <a:p>
            <a:pPr marL="0" lvl="0" indent="0" algn="ctr" rtl="0">
              <a:lnSpc>
                <a:spcPct val="90000"/>
              </a:lnSpc>
              <a:spcBef>
                <a:spcPts val="0"/>
              </a:spcBef>
              <a:spcAft>
                <a:spcPts val="0"/>
              </a:spcAft>
              <a:buSzPts val="2100"/>
              <a:buNone/>
            </a:pPr>
            <a:r>
              <a:rPr lang="en-GB" sz="2100" b="1">
                <a:latin typeface="Garamond"/>
                <a:ea typeface="Garamond"/>
                <a:cs typeface="Garamond"/>
                <a:sym typeface="Garamond"/>
              </a:rPr>
              <a:t>Current account balance turned negative due to rise in merchandise deficit</a:t>
            </a:r>
            <a:endParaRPr sz="2100" b="1">
              <a:latin typeface="Garamond"/>
              <a:ea typeface="Garamond"/>
              <a:cs typeface="Garamond"/>
              <a:sym typeface="Garamond"/>
            </a:endParaRPr>
          </a:p>
        </p:txBody>
      </p:sp>
      <p:sp>
        <p:nvSpPr>
          <p:cNvPr id="353" name="Google Shape;353;p11"/>
          <p:cNvSpPr txBox="1">
            <a:spLocks noGrp="1"/>
          </p:cNvSpPr>
          <p:nvPr>
            <p:ph type="body" idx="1"/>
          </p:nvPr>
        </p:nvSpPr>
        <p:spPr>
          <a:xfrm>
            <a:off x="118650" y="3449950"/>
            <a:ext cx="8906700" cy="1228037"/>
          </a:xfrm>
          <a:prstGeom prst="rect">
            <a:avLst/>
          </a:prstGeom>
          <a:noFill/>
          <a:ln>
            <a:noFill/>
          </a:ln>
        </p:spPr>
        <p:txBody>
          <a:bodyPr spcFirstLastPara="1" wrap="square" lIns="68575" tIns="34275" rIns="68575" bIns="34275" anchor="t" anchorCtr="0">
            <a:noAutofit/>
          </a:bodyPr>
          <a:lstStyle/>
          <a:p>
            <a:pPr marL="342900" lvl="0" indent="-234950" algn="l" rtl="0">
              <a:lnSpc>
                <a:spcPct val="150000"/>
              </a:lnSpc>
              <a:spcBef>
                <a:spcPts val="0"/>
              </a:spcBef>
              <a:spcAft>
                <a:spcPts val="0"/>
              </a:spcAft>
              <a:buClr>
                <a:srgbClr val="000000"/>
              </a:buClr>
              <a:buSzPts val="1300"/>
              <a:buFont typeface="Garamond"/>
              <a:buChar char="●"/>
            </a:pPr>
            <a:r>
              <a:rPr lang="en-GB" sz="1600" b="1" strike="noStrike" dirty="0">
                <a:solidFill>
                  <a:srgbClr val="000000"/>
                </a:solidFill>
                <a:latin typeface="Garamond"/>
                <a:ea typeface="Garamond"/>
                <a:cs typeface="Garamond"/>
                <a:sym typeface="Garamond"/>
              </a:rPr>
              <a:t>Merchandise trade deficit widened, due to higher imports in non-crude oil &amp; non-gold &amp; silver. </a:t>
            </a:r>
            <a:endParaRPr sz="1600" b="1" dirty="0">
              <a:solidFill>
                <a:srgbClr val="000000"/>
              </a:solidFill>
              <a:latin typeface="Garamond"/>
              <a:ea typeface="Garamond"/>
              <a:cs typeface="Garamond"/>
              <a:sym typeface="Garamond"/>
            </a:endParaRPr>
          </a:p>
          <a:p>
            <a:pPr marL="342900" lvl="0" indent="-234950" algn="l" rtl="0">
              <a:lnSpc>
                <a:spcPct val="150000"/>
              </a:lnSpc>
              <a:spcBef>
                <a:spcPts val="0"/>
              </a:spcBef>
              <a:spcAft>
                <a:spcPts val="0"/>
              </a:spcAft>
              <a:buClr>
                <a:srgbClr val="000000"/>
              </a:buClr>
              <a:buSzPts val="1300"/>
              <a:buFont typeface="Noto Sans Symbols"/>
              <a:buChar char="●"/>
            </a:pPr>
            <a:r>
              <a:rPr lang="en-GB" sz="1600" b="1" strike="noStrike" dirty="0">
                <a:solidFill>
                  <a:srgbClr val="000000"/>
                </a:solidFill>
                <a:latin typeface="Garamond"/>
                <a:ea typeface="Garamond"/>
                <a:cs typeface="Garamond"/>
                <a:sym typeface="Garamond"/>
              </a:rPr>
              <a:t>Surplus on service trade improved.</a:t>
            </a:r>
            <a:endParaRPr sz="1600" b="1" strike="noStrike" dirty="0">
              <a:solidFill>
                <a:srgbClr val="000000"/>
              </a:solidFill>
              <a:latin typeface="Garamond"/>
              <a:ea typeface="Garamond"/>
              <a:cs typeface="Garamond"/>
              <a:sym typeface="Garamond"/>
            </a:endParaRPr>
          </a:p>
          <a:p>
            <a:pPr marL="342900" lvl="0" indent="-247650" algn="l" rtl="0">
              <a:lnSpc>
                <a:spcPct val="150000"/>
              </a:lnSpc>
              <a:spcBef>
                <a:spcPts val="0"/>
              </a:spcBef>
              <a:spcAft>
                <a:spcPts val="1200"/>
              </a:spcAft>
              <a:buClr>
                <a:srgbClr val="000000"/>
              </a:buClr>
              <a:buSzPts val="1300"/>
              <a:buFont typeface="Garamond"/>
              <a:buChar char="●"/>
            </a:pPr>
            <a:r>
              <a:rPr lang="en-GB" sz="1600" b="1" strike="noStrike" dirty="0">
                <a:solidFill>
                  <a:srgbClr val="000000"/>
                </a:solidFill>
                <a:latin typeface="Garamond"/>
                <a:ea typeface="Garamond"/>
                <a:cs typeface="Garamond"/>
                <a:sym typeface="Garamond"/>
              </a:rPr>
              <a:t>Secondary income improved due to higher remittances by Indians employed overseas. </a:t>
            </a:r>
            <a:endParaRPr sz="1600" b="1" strike="noStrike" dirty="0">
              <a:solidFill>
                <a:srgbClr val="000000"/>
              </a:solidFill>
              <a:latin typeface="Garamond"/>
              <a:ea typeface="Garamond"/>
              <a:cs typeface="Garamond"/>
              <a:sym typeface="Garamond"/>
            </a:endParaRPr>
          </a:p>
        </p:txBody>
      </p:sp>
      <p:pic>
        <p:nvPicPr>
          <p:cNvPr id="355" name="Google Shape;355;p11" title="Chart"/>
          <p:cNvPicPr preferRelativeResize="0"/>
          <p:nvPr/>
        </p:nvPicPr>
        <p:blipFill rotWithShape="1">
          <a:blip r:embed="rId3">
            <a:alphaModFix/>
          </a:blip>
          <a:srcRect/>
          <a:stretch/>
        </p:blipFill>
        <p:spPr>
          <a:xfrm>
            <a:off x="4656089" y="746725"/>
            <a:ext cx="4214036" cy="2605224"/>
          </a:xfrm>
          <a:prstGeom prst="rect">
            <a:avLst/>
          </a:prstGeom>
          <a:noFill/>
          <a:ln>
            <a:noFill/>
          </a:ln>
        </p:spPr>
      </p:pic>
      <p:sp>
        <p:nvSpPr>
          <p:cNvPr id="356" name="Google Shape;356;p11"/>
          <p:cNvSpPr txBox="1"/>
          <p:nvPr/>
        </p:nvSpPr>
        <p:spPr>
          <a:xfrm>
            <a:off x="2053375" y="5058950"/>
            <a:ext cx="44958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357" name="Google Shape;357;p11"/>
          <p:cNvSpPr txBox="1"/>
          <p:nvPr/>
        </p:nvSpPr>
        <p:spPr>
          <a:xfrm>
            <a:off x="202325" y="3203050"/>
            <a:ext cx="6790200" cy="246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Arial"/>
                <a:ea typeface="Arial"/>
                <a:cs typeface="Arial"/>
                <a:sym typeface="Arial"/>
              </a:rPr>
              <a:t>Source: RBI</a:t>
            </a:r>
            <a:endParaRPr sz="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Arial"/>
              <a:ea typeface="Arial"/>
              <a:cs typeface="Arial"/>
              <a:sym typeface="Arial"/>
            </a:endParaRPr>
          </a:p>
        </p:txBody>
      </p:sp>
      <p:grpSp>
        <p:nvGrpSpPr>
          <p:cNvPr id="3" name="Group 2">
            <a:extLst>
              <a:ext uri="{FF2B5EF4-FFF2-40B4-BE49-F238E27FC236}">
                <a16:creationId xmlns:a16="http://schemas.microsoft.com/office/drawing/2014/main" id="{D7ECF209-D4D9-6BC7-0622-59EECC09B439}"/>
              </a:ext>
            </a:extLst>
          </p:cNvPr>
          <p:cNvGrpSpPr/>
          <p:nvPr/>
        </p:nvGrpSpPr>
        <p:grpSpPr>
          <a:xfrm>
            <a:off x="62440" y="699999"/>
            <a:ext cx="4292767" cy="2619345"/>
            <a:chOff x="62440" y="699999"/>
            <a:chExt cx="4292767" cy="2619345"/>
          </a:xfrm>
        </p:grpSpPr>
        <p:pic>
          <p:nvPicPr>
            <p:cNvPr id="354" name="Google Shape;354;p11" title="Chart"/>
            <p:cNvPicPr preferRelativeResize="0"/>
            <p:nvPr/>
          </p:nvPicPr>
          <p:blipFill rotWithShape="1">
            <a:blip r:embed="rId4">
              <a:alphaModFix/>
            </a:blip>
            <a:srcRect/>
            <a:stretch/>
          </p:blipFill>
          <p:spPr>
            <a:xfrm>
              <a:off x="62440" y="714120"/>
              <a:ext cx="4289344" cy="2605224"/>
            </a:xfrm>
            <a:prstGeom prst="rect">
              <a:avLst/>
            </a:prstGeom>
            <a:noFill/>
            <a:ln>
              <a:noFill/>
            </a:ln>
          </p:spPr>
        </p:pic>
        <p:pic>
          <p:nvPicPr>
            <p:cNvPr id="2" name="Google Shape;354;p11" title="Chart">
              <a:extLst>
                <a:ext uri="{FF2B5EF4-FFF2-40B4-BE49-F238E27FC236}">
                  <a16:creationId xmlns:a16="http://schemas.microsoft.com/office/drawing/2014/main" id="{DFFE2D45-D97B-7508-9500-FE42E34EFB6D}"/>
                </a:ext>
              </a:extLst>
            </p:cNvPr>
            <p:cNvPicPr preferRelativeResize="0"/>
            <p:nvPr/>
          </p:nvPicPr>
          <p:blipFill rotWithShape="1">
            <a:blip r:embed="rId4">
              <a:alphaModFix/>
            </a:blip>
            <a:srcRect l="18565" r="18964" b="90523"/>
            <a:stretch/>
          </p:blipFill>
          <p:spPr>
            <a:xfrm>
              <a:off x="503207" y="699999"/>
              <a:ext cx="3852000" cy="324000"/>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13"/>
          <p:cNvSpPr txBox="1">
            <a:spLocks noGrp="1"/>
          </p:cNvSpPr>
          <p:nvPr>
            <p:ph type="title"/>
          </p:nvPr>
        </p:nvSpPr>
        <p:spPr>
          <a:xfrm>
            <a:off x="150375" y="306950"/>
            <a:ext cx="8914200" cy="263149"/>
          </a:xfrm>
          <a:prstGeom prst="rect">
            <a:avLst/>
          </a:prstGeom>
          <a:noFill/>
          <a:ln>
            <a:noFill/>
          </a:ln>
        </p:spPr>
        <p:txBody>
          <a:bodyPr spcFirstLastPara="1" wrap="square" lIns="0" tIns="0" rIns="0" bIns="0" anchor="ctr" anchorCtr="0">
            <a:spAutoFit/>
          </a:bodyPr>
          <a:lstStyle/>
          <a:p>
            <a:pPr marL="0" lvl="0" indent="0" algn="ctr" rtl="0">
              <a:lnSpc>
                <a:spcPct val="90000"/>
              </a:lnSpc>
              <a:spcBef>
                <a:spcPts val="0"/>
              </a:spcBef>
              <a:spcAft>
                <a:spcPts val="0"/>
              </a:spcAft>
              <a:buSzPts val="2100"/>
              <a:buNone/>
            </a:pPr>
            <a:r>
              <a:rPr lang="en-GB" sz="1900" b="1" dirty="0">
                <a:latin typeface="Garamond"/>
                <a:ea typeface="Garamond"/>
                <a:cs typeface="Garamond"/>
                <a:sym typeface="Garamond"/>
              </a:rPr>
              <a:t>Rupee has weakened as RBI has reduced forex interventions, rising gold reserves</a:t>
            </a:r>
            <a:endParaRPr sz="1900" b="1" dirty="0">
              <a:latin typeface="Garamond"/>
              <a:ea typeface="Garamond"/>
              <a:cs typeface="Garamond"/>
              <a:sym typeface="Garamond"/>
            </a:endParaRPr>
          </a:p>
        </p:txBody>
      </p:sp>
      <p:sp>
        <p:nvSpPr>
          <p:cNvPr id="371" name="Google Shape;371;p13"/>
          <p:cNvSpPr txBox="1">
            <a:spLocks noGrp="1"/>
          </p:cNvSpPr>
          <p:nvPr>
            <p:ph type="body" idx="1"/>
          </p:nvPr>
        </p:nvSpPr>
        <p:spPr>
          <a:xfrm>
            <a:off x="5140236" y="1144988"/>
            <a:ext cx="3450900" cy="3522866"/>
          </a:xfrm>
          <a:prstGeom prst="rect">
            <a:avLst/>
          </a:prstGeom>
          <a:noFill/>
          <a:ln>
            <a:noFill/>
          </a:ln>
        </p:spPr>
        <p:txBody>
          <a:bodyPr spcFirstLastPara="1" wrap="square" lIns="68575" tIns="34275" rIns="68575" bIns="34275" anchor="t" anchorCtr="0">
            <a:noAutofit/>
          </a:bodyPr>
          <a:lstStyle/>
          <a:p>
            <a:pPr marL="457200" lvl="0" indent="-317500" algn="l" rtl="0">
              <a:lnSpc>
                <a:spcPct val="100000"/>
              </a:lnSpc>
              <a:spcBef>
                <a:spcPts val="150"/>
              </a:spcBef>
              <a:spcAft>
                <a:spcPts val="0"/>
              </a:spcAft>
              <a:buClr>
                <a:schemeClr val="dk1"/>
              </a:buClr>
              <a:buSzPts val="1400"/>
              <a:buFont typeface="Garamond"/>
              <a:buChar char="●"/>
            </a:pPr>
            <a:r>
              <a:rPr lang="en-GB" sz="1500" b="1" dirty="0">
                <a:latin typeface="Garamond"/>
                <a:ea typeface="Garamond"/>
                <a:cs typeface="Garamond"/>
                <a:sym typeface="Garamond"/>
              </a:rPr>
              <a:t>Widening </a:t>
            </a:r>
            <a:r>
              <a:rPr lang="en-GB" sz="1500" b="1" dirty="0">
                <a:solidFill>
                  <a:schemeClr val="dk1"/>
                </a:solidFill>
                <a:latin typeface="Garamond"/>
                <a:ea typeface="Garamond"/>
                <a:cs typeface="Garamond"/>
                <a:sym typeface="Garamond"/>
              </a:rPr>
              <a:t>trade deficit, elevated US yields, and sustained capital outflows depreciating rupee</a:t>
            </a:r>
            <a:endParaRPr sz="1500" b="1" dirty="0">
              <a:solidFill>
                <a:schemeClr val="dk1"/>
              </a:solidFill>
              <a:latin typeface="Garamond"/>
              <a:ea typeface="Garamond"/>
              <a:cs typeface="Garamond"/>
              <a:sym typeface="Garamond"/>
            </a:endParaRPr>
          </a:p>
          <a:p>
            <a:pPr marL="457200" lvl="0" indent="-317500" algn="l" rtl="0">
              <a:lnSpc>
                <a:spcPct val="100000"/>
              </a:lnSpc>
              <a:spcBef>
                <a:spcPts val="1500"/>
              </a:spcBef>
              <a:spcAft>
                <a:spcPts val="0"/>
              </a:spcAft>
              <a:buClr>
                <a:schemeClr val="dk1"/>
              </a:buClr>
              <a:buSzPts val="1400"/>
              <a:buFont typeface="Garamond"/>
              <a:buChar char="●"/>
            </a:pPr>
            <a:r>
              <a:rPr lang="en-GB" sz="1500" b="1" dirty="0">
                <a:solidFill>
                  <a:schemeClr val="dk1"/>
                </a:solidFill>
                <a:latin typeface="Garamond"/>
                <a:ea typeface="Garamond"/>
                <a:cs typeface="Garamond"/>
                <a:sym typeface="Garamond"/>
              </a:rPr>
              <a:t>RBI intervention in the forex market has also moderated</a:t>
            </a:r>
            <a:endParaRPr sz="1500" b="1" dirty="0">
              <a:solidFill>
                <a:schemeClr val="dk1"/>
              </a:solidFill>
              <a:latin typeface="Garamond"/>
              <a:ea typeface="Garamond"/>
              <a:cs typeface="Garamond"/>
              <a:sym typeface="Garamond"/>
            </a:endParaRPr>
          </a:p>
          <a:p>
            <a:pPr marL="457200" lvl="0" indent="-317500" algn="l" rtl="0">
              <a:lnSpc>
                <a:spcPct val="100000"/>
              </a:lnSpc>
              <a:spcBef>
                <a:spcPts val="1500"/>
              </a:spcBef>
              <a:spcAft>
                <a:spcPts val="0"/>
              </a:spcAft>
              <a:buClr>
                <a:schemeClr val="dk1"/>
              </a:buClr>
              <a:buSzPts val="1400"/>
              <a:buFont typeface="Garamond"/>
              <a:buChar char="●"/>
            </a:pPr>
            <a:r>
              <a:rPr lang="en-GB" sz="1500" b="1" dirty="0">
                <a:solidFill>
                  <a:schemeClr val="dk1"/>
                </a:solidFill>
                <a:latin typeface="Garamond"/>
                <a:ea typeface="Garamond"/>
                <a:cs typeface="Garamond"/>
                <a:sym typeface="Garamond"/>
              </a:rPr>
              <a:t>Forex reserves have stayed around USD 700 billion. </a:t>
            </a:r>
            <a:endParaRPr sz="1500" b="1" dirty="0">
              <a:solidFill>
                <a:schemeClr val="dk1"/>
              </a:solidFill>
              <a:latin typeface="Garamond"/>
              <a:ea typeface="Garamond"/>
              <a:cs typeface="Garamond"/>
              <a:sym typeface="Garamond"/>
            </a:endParaRPr>
          </a:p>
          <a:p>
            <a:pPr marL="541338" lvl="1" indent="-184150">
              <a:lnSpc>
                <a:spcPct val="100000"/>
              </a:lnSpc>
              <a:spcBef>
                <a:spcPts val="1000"/>
              </a:spcBef>
              <a:buSzPct val="150000"/>
              <a:buFont typeface="Garamond" panose="02020404030301010803" pitchFamily="18" charset="0"/>
              <a:buChar char="─"/>
            </a:pPr>
            <a:r>
              <a:rPr lang="en-GB" sz="1500" b="1" dirty="0">
                <a:latin typeface="Garamond"/>
                <a:cs typeface="Arial"/>
                <a:sym typeface="Garamond"/>
              </a:rPr>
              <a:t>Increase in gold reserves from around USD 84 billion to USD 95 billion from April to Sep 2025</a:t>
            </a:r>
            <a:endParaRPr sz="1500" b="1" dirty="0">
              <a:latin typeface="Garamond"/>
              <a:cs typeface="Arial"/>
              <a:sym typeface="Garamond"/>
            </a:endParaRPr>
          </a:p>
        </p:txBody>
      </p:sp>
      <p:pic>
        <p:nvPicPr>
          <p:cNvPr id="372" name="Google Shape;372;p13" title="Chart"/>
          <p:cNvPicPr preferRelativeResize="0"/>
          <p:nvPr/>
        </p:nvPicPr>
        <p:blipFill rotWithShape="1">
          <a:blip r:embed="rId3">
            <a:alphaModFix/>
          </a:blip>
          <a:srcRect/>
          <a:stretch/>
        </p:blipFill>
        <p:spPr>
          <a:xfrm>
            <a:off x="199231" y="831673"/>
            <a:ext cx="5104290" cy="2170001"/>
          </a:xfrm>
          <a:prstGeom prst="rect">
            <a:avLst/>
          </a:prstGeom>
          <a:noFill/>
          <a:ln>
            <a:noFill/>
          </a:ln>
        </p:spPr>
      </p:pic>
      <p:pic>
        <p:nvPicPr>
          <p:cNvPr id="373" name="Google Shape;373;p13" title="Chart"/>
          <p:cNvPicPr preferRelativeResize="0"/>
          <p:nvPr/>
        </p:nvPicPr>
        <p:blipFill rotWithShape="1">
          <a:blip r:embed="rId4">
            <a:alphaModFix/>
          </a:blip>
          <a:srcRect/>
          <a:stretch/>
        </p:blipFill>
        <p:spPr>
          <a:xfrm>
            <a:off x="300106" y="2923523"/>
            <a:ext cx="4840130" cy="2091850"/>
          </a:xfrm>
          <a:prstGeom prst="rect">
            <a:avLst/>
          </a:prstGeom>
          <a:noFill/>
          <a:ln>
            <a:noFill/>
          </a:ln>
        </p:spPr>
      </p:pic>
      <p:sp>
        <p:nvSpPr>
          <p:cNvPr id="374" name="Google Shape;374;p13"/>
          <p:cNvSpPr txBox="1"/>
          <p:nvPr/>
        </p:nvSpPr>
        <p:spPr>
          <a:xfrm>
            <a:off x="5019514" y="4776422"/>
            <a:ext cx="1533686" cy="36707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Arial"/>
                <a:ea typeface="Arial"/>
                <a:cs typeface="Arial"/>
                <a:sym typeface="Arial"/>
              </a:rPr>
              <a:t>Source: RBI &amp; BIS</a:t>
            </a:r>
            <a:endParaRPr sz="8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14"/>
          <p:cNvSpPr txBox="1"/>
          <p:nvPr/>
        </p:nvSpPr>
        <p:spPr>
          <a:xfrm>
            <a:off x="1621354" y="2139696"/>
            <a:ext cx="5901293" cy="749153"/>
          </a:xfrm>
          <a:prstGeom prst="rect">
            <a:avLst/>
          </a:prstGeom>
          <a:noFill/>
          <a:ln>
            <a:noFill/>
          </a:ln>
        </p:spPr>
        <p:txBody>
          <a:bodyPr spcFirstLastPara="1" wrap="square" lIns="91425" tIns="91425" rIns="91425" bIns="91425" anchor="b" anchorCtr="0">
            <a:normAutofit fontScale="92500"/>
          </a:bodyPr>
          <a:lstStyle/>
          <a:p>
            <a:pPr marL="0" marR="0" lvl="0" indent="0" algn="ctr" rtl="0">
              <a:lnSpc>
                <a:spcPct val="90000"/>
              </a:lnSpc>
              <a:spcBef>
                <a:spcPts val="0"/>
              </a:spcBef>
              <a:spcAft>
                <a:spcPts val="0"/>
              </a:spcAft>
              <a:buClr>
                <a:schemeClr val="dk1"/>
              </a:buClr>
              <a:buSzPts val="4500"/>
              <a:buFont typeface="Calibri"/>
              <a:buNone/>
            </a:pPr>
            <a:r>
              <a:rPr lang="en-GB" sz="3600" b="0" i="0" u="none" strike="noStrike" cap="none" dirty="0">
                <a:solidFill>
                  <a:schemeClr val="dk1"/>
                </a:solidFill>
                <a:latin typeface="Garamond"/>
                <a:ea typeface="Garamond"/>
                <a:cs typeface="Garamond"/>
                <a:sym typeface="Garamond"/>
              </a:rPr>
              <a:t>Structure of India’s Foreign Trade</a:t>
            </a:r>
            <a:endParaRPr dirty="0"/>
          </a:p>
        </p:txBody>
      </p:sp>
      <p:cxnSp>
        <p:nvCxnSpPr>
          <p:cNvPr id="380" name="Google Shape;380;p14"/>
          <p:cNvCxnSpPr/>
          <p:nvPr/>
        </p:nvCxnSpPr>
        <p:spPr>
          <a:xfrm>
            <a:off x="0" y="2888850"/>
            <a:ext cx="9144000" cy="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2" name="Google Shape;852;g3a1b97ac82f_12_0"/>
          <p:cNvSpPr txBox="1"/>
          <p:nvPr/>
        </p:nvSpPr>
        <p:spPr>
          <a:xfrm>
            <a:off x="90488" y="4983598"/>
            <a:ext cx="7715250" cy="92333"/>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None/>
            </a:pPr>
            <a:r>
              <a:rPr lang="en-GB" sz="600">
                <a:solidFill>
                  <a:schemeClr val="dk1"/>
                </a:solidFill>
                <a:latin typeface="Calibri"/>
                <a:ea typeface="Calibri"/>
                <a:cs typeface="Calibri"/>
                <a:sym typeface="Calibri"/>
              </a:rPr>
              <a:t>SOURCE: DGCSI</a:t>
            </a:r>
            <a:endParaRPr sz="1100"/>
          </a:p>
        </p:txBody>
      </p:sp>
      <p:sp>
        <p:nvSpPr>
          <p:cNvPr id="853" name="Google Shape;853;g3a1b97ac82f_12_0"/>
          <p:cNvSpPr txBox="1"/>
          <p:nvPr/>
        </p:nvSpPr>
        <p:spPr>
          <a:xfrm>
            <a:off x="695849" y="1760219"/>
            <a:ext cx="843093" cy="19389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USA</a:t>
            </a:r>
            <a:endParaRPr sz="900" b="1">
              <a:solidFill>
                <a:schemeClr val="dk1"/>
              </a:solidFill>
              <a:latin typeface="Calibri"/>
              <a:ea typeface="Calibri"/>
              <a:cs typeface="Calibri"/>
              <a:sym typeface="Calibri"/>
            </a:endParaRPr>
          </a:p>
        </p:txBody>
      </p:sp>
      <p:sp>
        <p:nvSpPr>
          <p:cNvPr id="854" name="Google Shape;854;g3a1b97ac82f_12_0"/>
          <p:cNvSpPr txBox="1"/>
          <p:nvPr/>
        </p:nvSpPr>
        <p:spPr>
          <a:xfrm>
            <a:off x="695849" y="2214165"/>
            <a:ext cx="843093" cy="19389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UAE</a:t>
            </a:r>
            <a:endParaRPr sz="900" b="1">
              <a:solidFill>
                <a:schemeClr val="dk1"/>
              </a:solidFill>
              <a:latin typeface="Calibri"/>
              <a:ea typeface="Calibri"/>
              <a:cs typeface="Calibri"/>
              <a:sym typeface="Calibri"/>
            </a:endParaRPr>
          </a:p>
        </p:txBody>
      </p:sp>
      <p:sp>
        <p:nvSpPr>
          <p:cNvPr id="855" name="Google Shape;855;g3a1b97ac82f_12_0"/>
          <p:cNvSpPr txBox="1"/>
          <p:nvPr/>
        </p:nvSpPr>
        <p:spPr>
          <a:xfrm>
            <a:off x="695849" y="2673552"/>
            <a:ext cx="843093" cy="19389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Netherlands</a:t>
            </a:r>
            <a:endParaRPr sz="1100"/>
          </a:p>
        </p:txBody>
      </p:sp>
      <p:sp>
        <p:nvSpPr>
          <p:cNvPr id="856" name="Google Shape;856;g3a1b97ac82f_12_0"/>
          <p:cNvSpPr txBox="1"/>
          <p:nvPr/>
        </p:nvSpPr>
        <p:spPr>
          <a:xfrm>
            <a:off x="695849" y="3142094"/>
            <a:ext cx="843093" cy="19389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China</a:t>
            </a:r>
            <a:endParaRPr sz="900" b="1">
              <a:solidFill>
                <a:schemeClr val="dk1"/>
              </a:solidFill>
              <a:latin typeface="Calibri"/>
              <a:ea typeface="Calibri"/>
              <a:cs typeface="Calibri"/>
              <a:sym typeface="Calibri"/>
            </a:endParaRPr>
          </a:p>
        </p:txBody>
      </p:sp>
      <p:sp>
        <p:nvSpPr>
          <p:cNvPr id="857" name="Google Shape;857;g3a1b97ac82f_12_0"/>
          <p:cNvSpPr txBox="1"/>
          <p:nvPr/>
        </p:nvSpPr>
        <p:spPr>
          <a:xfrm>
            <a:off x="695849" y="3584778"/>
            <a:ext cx="843093" cy="19389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UK</a:t>
            </a:r>
            <a:endParaRPr sz="900" b="1">
              <a:solidFill>
                <a:schemeClr val="dk1"/>
              </a:solidFill>
              <a:latin typeface="Calibri"/>
              <a:ea typeface="Calibri"/>
              <a:cs typeface="Calibri"/>
              <a:sym typeface="Calibri"/>
            </a:endParaRPr>
          </a:p>
        </p:txBody>
      </p:sp>
      <p:sp>
        <p:nvSpPr>
          <p:cNvPr id="858" name="Google Shape;858;g3a1b97ac82f_12_0"/>
          <p:cNvSpPr txBox="1"/>
          <p:nvPr/>
        </p:nvSpPr>
        <p:spPr>
          <a:xfrm>
            <a:off x="695849" y="4034117"/>
            <a:ext cx="843093" cy="19389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RoW</a:t>
            </a:r>
            <a:endParaRPr sz="900" b="1">
              <a:solidFill>
                <a:schemeClr val="dk1"/>
              </a:solidFill>
              <a:latin typeface="Calibri"/>
              <a:ea typeface="Calibri"/>
              <a:cs typeface="Calibri"/>
              <a:sym typeface="Calibri"/>
            </a:endParaRPr>
          </a:p>
        </p:txBody>
      </p:sp>
      <p:sp>
        <p:nvSpPr>
          <p:cNvPr id="859" name="Google Shape;859;g3a1b97ac82f_12_0"/>
          <p:cNvSpPr txBox="1"/>
          <p:nvPr/>
        </p:nvSpPr>
        <p:spPr>
          <a:xfrm>
            <a:off x="1538942" y="1760219"/>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18%</a:t>
            </a:r>
            <a:endParaRPr sz="1100">
              <a:solidFill>
                <a:schemeClr val="dk1"/>
              </a:solidFill>
              <a:latin typeface="Calibri"/>
              <a:ea typeface="Calibri"/>
              <a:cs typeface="Calibri"/>
              <a:sym typeface="Calibri"/>
            </a:endParaRPr>
          </a:p>
        </p:txBody>
      </p:sp>
      <p:sp>
        <p:nvSpPr>
          <p:cNvPr id="860" name="Google Shape;860;g3a1b97ac82f_12_0"/>
          <p:cNvSpPr txBox="1"/>
          <p:nvPr/>
        </p:nvSpPr>
        <p:spPr>
          <a:xfrm>
            <a:off x="1538942" y="2214165"/>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7%</a:t>
            </a:r>
            <a:endParaRPr sz="1100">
              <a:solidFill>
                <a:schemeClr val="dk1"/>
              </a:solidFill>
              <a:latin typeface="Calibri"/>
              <a:ea typeface="Calibri"/>
              <a:cs typeface="Calibri"/>
              <a:sym typeface="Calibri"/>
            </a:endParaRPr>
          </a:p>
        </p:txBody>
      </p:sp>
      <p:sp>
        <p:nvSpPr>
          <p:cNvPr id="861" name="Google Shape;861;g3a1b97ac82f_12_0"/>
          <p:cNvSpPr txBox="1"/>
          <p:nvPr/>
        </p:nvSpPr>
        <p:spPr>
          <a:xfrm>
            <a:off x="1538942" y="2673552"/>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2%</a:t>
            </a:r>
            <a:endParaRPr sz="1100">
              <a:solidFill>
                <a:schemeClr val="dk1"/>
              </a:solidFill>
              <a:latin typeface="Calibri"/>
              <a:ea typeface="Calibri"/>
              <a:cs typeface="Calibri"/>
              <a:sym typeface="Calibri"/>
            </a:endParaRPr>
          </a:p>
        </p:txBody>
      </p:sp>
      <p:sp>
        <p:nvSpPr>
          <p:cNvPr id="862" name="Google Shape;862;g3a1b97ac82f_12_0"/>
          <p:cNvSpPr txBox="1"/>
          <p:nvPr/>
        </p:nvSpPr>
        <p:spPr>
          <a:xfrm>
            <a:off x="1538942" y="3142093"/>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2%</a:t>
            </a:r>
            <a:endParaRPr sz="1100">
              <a:solidFill>
                <a:schemeClr val="dk1"/>
              </a:solidFill>
              <a:latin typeface="Calibri"/>
              <a:ea typeface="Calibri"/>
              <a:cs typeface="Calibri"/>
              <a:sym typeface="Calibri"/>
            </a:endParaRPr>
          </a:p>
        </p:txBody>
      </p:sp>
      <p:sp>
        <p:nvSpPr>
          <p:cNvPr id="863" name="Google Shape;863;g3a1b97ac82f_12_0"/>
          <p:cNvSpPr txBox="1"/>
          <p:nvPr/>
        </p:nvSpPr>
        <p:spPr>
          <a:xfrm>
            <a:off x="1538942" y="358477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4%</a:t>
            </a:r>
            <a:endParaRPr sz="1100">
              <a:solidFill>
                <a:schemeClr val="dk1"/>
              </a:solidFill>
              <a:latin typeface="Calibri"/>
              <a:ea typeface="Calibri"/>
              <a:cs typeface="Calibri"/>
              <a:sym typeface="Calibri"/>
            </a:endParaRPr>
          </a:p>
        </p:txBody>
      </p:sp>
      <p:sp>
        <p:nvSpPr>
          <p:cNvPr id="864" name="Google Shape;864;g3a1b97ac82f_12_0"/>
          <p:cNvSpPr txBox="1"/>
          <p:nvPr/>
        </p:nvSpPr>
        <p:spPr>
          <a:xfrm>
            <a:off x="1538942" y="403411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68%</a:t>
            </a:r>
            <a:endParaRPr sz="1100">
              <a:solidFill>
                <a:schemeClr val="dk1"/>
              </a:solidFill>
              <a:latin typeface="Calibri"/>
              <a:ea typeface="Calibri"/>
              <a:cs typeface="Calibri"/>
              <a:sym typeface="Calibri"/>
            </a:endParaRPr>
          </a:p>
        </p:txBody>
      </p:sp>
      <p:sp>
        <p:nvSpPr>
          <p:cNvPr id="865" name="Google Shape;865;g3a1b97ac82f_12_0"/>
          <p:cNvSpPr txBox="1"/>
          <p:nvPr/>
        </p:nvSpPr>
        <p:spPr>
          <a:xfrm>
            <a:off x="2248053" y="1760219"/>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8%</a:t>
            </a:r>
            <a:endParaRPr sz="1100">
              <a:solidFill>
                <a:schemeClr val="dk1"/>
              </a:solidFill>
              <a:latin typeface="Calibri"/>
              <a:ea typeface="Calibri"/>
              <a:cs typeface="Calibri"/>
              <a:sym typeface="Calibri"/>
            </a:endParaRPr>
          </a:p>
        </p:txBody>
      </p:sp>
      <p:sp>
        <p:nvSpPr>
          <p:cNvPr id="866" name="Google Shape;866;g3a1b97ac82f_12_0"/>
          <p:cNvSpPr txBox="1"/>
          <p:nvPr/>
        </p:nvSpPr>
        <p:spPr>
          <a:xfrm>
            <a:off x="2248053" y="2214165"/>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10%</a:t>
            </a:r>
            <a:endParaRPr sz="1100">
              <a:solidFill>
                <a:schemeClr val="dk1"/>
              </a:solidFill>
              <a:latin typeface="Calibri"/>
              <a:ea typeface="Calibri"/>
              <a:cs typeface="Calibri"/>
              <a:sym typeface="Calibri"/>
            </a:endParaRPr>
          </a:p>
        </p:txBody>
      </p:sp>
      <p:sp>
        <p:nvSpPr>
          <p:cNvPr id="867" name="Google Shape;867;g3a1b97ac82f_12_0"/>
          <p:cNvSpPr txBox="1"/>
          <p:nvPr/>
        </p:nvSpPr>
        <p:spPr>
          <a:xfrm>
            <a:off x="2248053" y="2673552"/>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20%</a:t>
            </a:r>
            <a:endParaRPr sz="1100">
              <a:solidFill>
                <a:schemeClr val="dk1"/>
              </a:solidFill>
              <a:latin typeface="Calibri"/>
              <a:ea typeface="Calibri"/>
              <a:cs typeface="Calibri"/>
              <a:sym typeface="Calibri"/>
            </a:endParaRPr>
          </a:p>
        </p:txBody>
      </p:sp>
      <p:sp>
        <p:nvSpPr>
          <p:cNvPr id="868" name="Google Shape;868;g3a1b97ac82f_12_0"/>
          <p:cNvSpPr txBox="1"/>
          <p:nvPr/>
        </p:nvSpPr>
        <p:spPr>
          <a:xfrm>
            <a:off x="2248053" y="3142093"/>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5%</a:t>
            </a:r>
            <a:endParaRPr sz="1100">
              <a:solidFill>
                <a:schemeClr val="dk1"/>
              </a:solidFill>
              <a:latin typeface="Calibri"/>
              <a:ea typeface="Calibri"/>
              <a:cs typeface="Calibri"/>
              <a:sym typeface="Calibri"/>
            </a:endParaRPr>
          </a:p>
        </p:txBody>
      </p:sp>
      <p:sp>
        <p:nvSpPr>
          <p:cNvPr id="869" name="Google Shape;869;g3a1b97ac82f_12_0"/>
          <p:cNvSpPr txBox="1"/>
          <p:nvPr/>
        </p:nvSpPr>
        <p:spPr>
          <a:xfrm>
            <a:off x="2248053" y="358477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2%</a:t>
            </a:r>
            <a:endParaRPr sz="1100">
              <a:solidFill>
                <a:schemeClr val="dk1"/>
              </a:solidFill>
              <a:latin typeface="Calibri"/>
              <a:ea typeface="Calibri"/>
              <a:cs typeface="Calibri"/>
              <a:sym typeface="Calibri"/>
            </a:endParaRPr>
          </a:p>
        </p:txBody>
      </p:sp>
      <p:sp>
        <p:nvSpPr>
          <p:cNvPr id="870" name="Google Shape;870;g3a1b97ac82f_12_0"/>
          <p:cNvSpPr txBox="1"/>
          <p:nvPr/>
        </p:nvSpPr>
        <p:spPr>
          <a:xfrm>
            <a:off x="2248053" y="403411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55%</a:t>
            </a:r>
            <a:endParaRPr sz="1100">
              <a:solidFill>
                <a:schemeClr val="dk1"/>
              </a:solidFill>
              <a:latin typeface="Calibri"/>
              <a:ea typeface="Calibri"/>
              <a:cs typeface="Calibri"/>
              <a:sym typeface="Calibri"/>
            </a:endParaRPr>
          </a:p>
        </p:txBody>
      </p:sp>
      <p:sp>
        <p:nvSpPr>
          <p:cNvPr id="871" name="Google Shape;871;g3a1b97ac82f_12_0"/>
          <p:cNvSpPr txBox="1"/>
          <p:nvPr/>
        </p:nvSpPr>
        <p:spPr>
          <a:xfrm>
            <a:off x="2957164" y="1760219"/>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56%</a:t>
            </a:r>
            <a:endParaRPr sz="1100">
              <a:solidFill>
                <a:schemeClr val="dk1"/>
              </a:solidFill>
              <a:latin typeface="Calibri"/>
              <a:ea typeface="Calibri"/>
              <a:cs typeface="Calibri"/>
              <a:sym typeface="Calibri"/>
            </a:endParaRPr>
          </a:p>
        </p:txBody>
      </p:sp>
      <p:sp>
        <p:nvSpPr>
          <p:cNvPr id="872" name="Google Shape;872;g3a1b97ac82f_12_0"/>
          <p:cNvSpPr txBox="1"/>
          <p:nvPr/>
        </p:nvSpPr>
        <p:spPr>
          <a:xfrm>
            <a:off x="2957164" y="2214165"/>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10%</a:t>
            </a:r>
            <a:endParaRPr sz="1100">
              <a:solidFill>
                <a:schemeClr val="dk1"/>
              </a:solidFill>
              <a:latin typeface="Calibri"/>
              <a:ea typeface="Calibri"/>
              <a:cs typeface="Calibri"/>
              <a:sym typeface="Calibri"/>
            </a:endParaRPr>
          </a:p>
        </p:txBody>
      </p:sp>
      <p:sp>
        <p:nvSpPr>
          <p:cNvPr id="873" name="Google Shape;873;g3a1b97ac82f_12_0"/>
          <p:cNvSpPr txBox="1"/>
          <p:nvPr/>
        </p:nvSpPr>
        <p:spPr>
          <a:xfrm>
            <a:off x="2957164" y="2673552"/>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3%</a:t>
            </a:r>
            <a:endParaRPr sz="1100">
              <a:solidFill>
                <a:schemeClr val="dk1"/>
              </a:solidFill>
              <a:latin typeface="Calibri"/>
              <a:ea typeface="Calibri"/>
              <a:cs typeface="Calibri"/>
              <a:sym typeface="Calibri"/>
            </a:endParaRPr>
          </a:p>
        </p:txBody>
      </p:sp>
      <p:sp>
        <p:nvSpPr>
          <p:cNvPr id="874" name="Google Shape;874;g3a1b97ac82f_12_0"/>
          <p:cNvSpPr txBox="1"/>
          <p:nvPr/>
        </p:nvSpPr>
        <p:spPr>
          <a:xfrm>
            <a:off x="2957164" y="3142093"/>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5%</a:t>
            </a:r>
            <a:endParaRPr sz="1100">
              <a:solidFill>
                <a:schemeClr val="dk1"/>
              </a:solidFill>
              <a:latin typeface="Calibri"/>
              <a:ea typeface="Calibri"/>
              <a:cs typeface="Calibri"/>
              <a:sym typeface="Calibri"/>
            </a:endParaRPr>
          </a:p>
        </p:txBody>
      </p:sp>
      <p:sp>
        <p:nvSpPr>
          <p:cNvPr id="875" name="Google Shape;875;g3a1b97ac82f_12_0"/>
          <p:cNvSpPr txBox="1"/>
          <p:nvPr/>
        </p:nvSpPr>
        <p:spPr>
          <a:xfrm>
            <a:off x="2957164" y="358477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2%</a:t>
            </a:r>
            <a:endParaRPr sz="1100">
              <a:solidFill>
                <a:schemeClr val="dk1"/>
              </a:solidFill>
              <a:latin typeface="Calibri"/>
              <a:ea typeface="Calibri"/>
              <a:cs typeface="Calibri"/>
              <a:sym typeface="Calibri"/>
            </a:endParaRPr>
          </a:p>
        </p:txBody>
      </p:sp>
      <p:sp>
        <p:nvSpPr>
          <p:cNvPr id="876" name="Google Shape;876;g3a1b97ac82f_12_0"/>
          <p:cNvSpPr txBox="1"/>
          <p:nvPr/>
        </p:nvSpPr>
        <p:spPr>
          <a:xfrm>
            <a:off x="2957164" y="403411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24%</a:t>
            </a:r>
            <a:endParaRPr sz="1100">
              <a:solidFill>
                <a:schemeClr val="dk1"/>
              </a:solidFill>
              <a:latin typeface="Calibri"/>
              <a:ea typeface="Calibri"/>
              <a:cs typeface="Calibri"/>
              <a:sym typeface="Calibri"/>
            </a:endParaRPr>
          </a:p>
        </p:txBody>
      </p:sp>
      <p:sp>
        <p:nvSpPr>
          <p:cNvPr id="877" name="Google Shape;877;g3a1b97ac82f_12_0"/>
          <p:cNvSpPr txBox="1"/>
          <p:nvPr/>
        </p:nvSpPr>
        <p:spPr>
          <a:xfrm>
            <a:off x="3666275" y="1760219"/>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32%</a:t>
            </a:r>
            <a:endParaRPr sz="1100">
              <a:solidFill>
                <a:schemeClr val="dk1"/>
              </a:solidFill>
              <a:latin typeface="Calibri"/>
              <a:ea typeface="Calibri"/>
              <a:cs typeface="Calibri"/>
              <a:sym typeface="Calibri"/>
            </a:endParaRPr>
          </a:p>
        </p:txBody>
      </p:sp>
      <p:sp>
        <p:nvSpPr>
          <p:cNvPr id="878" name="Google Shape;878;g3a1b97ac82f_12_0"/>
          <p:cNvSpPr txBox="1"/>
          <p:nvPr/>
        </p:nvSpPr>
        <p:spPr>
          <a:xfrm>
            <a:off x="3666275" y="2214165"/>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1%</a:t>
            </a:r>
            <a:endParaRPr sz="1100">
              <a:solidFill>
                <a:schemeClr val="dk1"/>
              </a:solidFill>
              <a:latin typeface="Calibri"/>
              <a:ea typeface="Calibri"/>
              <a:cs typeface="Calibri"/>
              <a:sym typeface="Calibri"/>
            </a:endParaRPr>
          </a:p>
        </p:txBody>
      </p:sp>
      <p:sp>
        <p:nvSpPr>
          <p:cNvPr id="879" name="Google Shape;879;g3a1b97ac82f_12_0"/>
          <p:cNvSpPr txBox="1"/>
          <p:nvPr/>
        </p:nvSpPr>
        <p:spPr>
          <a:xfrm>
            <a:off x="3666275" y="2673552"/>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2%</a:t>
            </a:r>
            <a:endParaRPr sz="1100">
              <a:solidFill>
                <a:schemeClr val="dk1"/>
              </a:solidFill>
              <a:latin typeface="Calibri"/>
              <a:ea typeface="Calibri"/>
              <a:cs typeface="Calibri"/>
              <a:sym typeface="Calibri"/>
            </a:endParaRPr>
          </a:p>
        </p:txBody>
      </p:sp>
      <p:sp>
        <p:nvSpPr>
          <p:cNvPr id="880" name="Google Shape;880;g3a1b97ac82f_12_0"/>
          <p:cNvSpPr txBox="1"/>
          <p:nvPr/>
        </p:nvSpPr>
        <p:spPr>
          <a:xfrm>
            <a:off x="3666275" y="3142093"/>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1%</a:t>
            </a:r>
            <a:endParaRPr sz="1100">
              <a:solidFill>
                <a:schemeClr val="dk1"/>
              </a:solidFill>
              <a:latin typeface="Calibri"/>
              <a:ea typeface="Calibri"/>
              <a:cs typeface="Calibri"/>
              <a:sym typeface="Calibri"/>
            </a:endParaRPr>
          </a:p>
        </p:txBody>
      </p:sp>
      <p:sp>
        <p:nvSpPr>
          <p:cNvPr id="881" name="Google Shape;881;g3a1b97ac82f_12_0"/>
          <p:cNvSpPr txBox="1"/>
          <p:nvPr/>
        </p:nvSpPr>
        <p:spPr>
          <a:xfrm>
            <a:off x="3666275" y="358477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3%</a:t>
            </a:r>
            <a:endParaRPr sz="1100">
              <a:solidFill>
                <a:schemeClr val="dk1"/>
              </a:solidFill>
              <a:latin typeface="Calibri"/>
              <a:ea typeface="Calibri"/>
              <a:cs typeface="Calibri"/>
              <a:sym typeface="Calibri"/>
            </a:endParaRPr>
          </a:p>
        </p:txBody>
      </p:sp>
      <p:sp>
        <p:nvSpPr>
          <p:cNvPr id="882" name="Google Shape;882;g3a1b97ac82f_12_0"/>
          <p:cNvSpPr txBox="1"/>
          <p:nvPr/>
        </p:nvSpPr>
        <p:spPr>
          <a:xfrm>
            <a:off x="3666275" y="403411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61%</a:t>
            </a:r>
            <a:endParaRPr sz="1100">
              <a:solidFill>
                <a:schemeClr val="dk1"/>
              </a:solidFill>
              <a:latin typeface="Calibri"/>
              <a:ea typeface="Calibri"/>
              <a:cs typeface="Calibri"/>
              <a:sym typeface="Calibri"/>
            </a:endParaRPr>
          </a:p>
        </p:txBody>
      </p:sp>
      <p:sp>
        <p:nvSpPr>
          <p:cNvPr id="883" name="Google Shape;883;g3a1b97ac82f_12_0"/>
          <p:cNvSpPr txBox="1"/>
          <p:nvPr/>
        </p:nvSpPr>
        <p:spPr>
          <a:xfrm>
            <a:off x="4375387" y="1760219"/>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19%</a:t>
            </a:r>
            <a:endParaRPr sz="1100">
              <a:solidFill>
                <a:schemeClr val="dk1"/>
              </a:solidFill>
              <a:latin typeface="Calibri"/>
              <a:ea typeface="Calibri"/>
              <a:cs typeface="Calibri"/>
              <a:sym typeface="Calibri"/>
            </a:endParaRPr>
          </a:p>
        </p:txBody>
      </p:sp>
      <p:sp>
        <p:nvSpPr>
          <p:cNvPr id="884" name="Google Shape;884;g3a1b97ac82f_12_0"/>
          <p:cNvSpPr txBox="1"/>
          <p:nvPr/>
        </p:nvSpPr>
        <p:spPr>
          <a:xfrm>
            <a:off x="4375387" y="2214165"/>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33%</a:t>
            </a:r>
            <a:endParaRPr sz="1100">
              <a:solidFill>
                <a:schemeClr val="dk1"/>
              </a:solidFill>
              <a:latin typeface="Calibri"/>
              <a:ea typeface="Calibri"/>
              <a:cs typeface="Calibri"/>
              <a:sym typeface="Calibri"/>
            </a:endParaRPr>
          </a:p>
        </p:txBody>
      </p:sp>
      <p:sp>
        <p:nvSpPr>
          <p:cNvPr id="885" name="Google Shape;885;g3a1b97ac82f_12_0"/>
          <p:cNvSpPr txBox="1"/>
          <p:nvPr/>
        </p:nvSpPr>
        <p:spPr>
          <a:xfrm>
            <a:off x="4375387" y="2673552"/>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0%</a:t>
            </a:r>
            <a:endParaRPr sz="1100">
              <a:solidFill>
                <a:schemeClr val="dk1"/>
              </a:solidFill>
              <a:latin typeface="Calibri"/>
              <a:ea typeface="Calibri"/>
              <a:cs typeface="Calibri"/>
              <a:sym typeface="Calibri"/>
            </a:endParaRPr>
          </a:p>
        </p:txBody>
      </p:sp>
      <p:sp>
        <p:nvSpPr>
          <p:cNvPr id="886" name="Google Shape;886;g3a1b97ac82f_12_0"/>
          <p:cNvSpPr txBox="1"/>
          <p:nvPr/>
        </p:nvSpPr>
        <p:spPr>
          <a:xfrm>
            <a:off x="4375387" y="3142093"/>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0%</a:t>
            </a:r>
            <a:endParaRPr sz="1100">
              <a:solidFill>
                <a:schemeClr val="dk1"/>
              </a:solidFill>
              <a:latin typeface="Calibri"/>
              <a:ea typeface="Calibri"/>
              <a:cs typeface="Calibri"/>
              <a:sym typeface="Calibri"/>
            </a:endParaRPr>
          </a:p>
        </p:txBody>
      </p:sp>
      <p:sp>
        <p:nvSpPr>
          <p:cNvPr id="887" name="Google Shape;887;g3a1b97ac82f_12_0"/>
          <p:cNvSpPr txBox="1"/>
          <p:nvPr/>
        </p:nvSpPr>
        <p:spPr>
          <a:xfrm>
            <a:off x="4375387" y="358477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3%</a:t>
            </a:r>
            <a:endParaRPr sz="1100">
              <a:solidFill>
                <a:schemeClr val="dk1"/>
              </a:solidFill>
              <a:latin typeface="Calibri"/>
              <a:ea typeface="Calibri"/>
              <a:cs typeface="Calibri"/>
              <a:sym typeface="Calibri"/>
            </a:endParaRPr>
          </a:p>
        </p:txBody>
      </p:sp>
      <p:sp>
        <p:nvSpPr>
          <p:cNvPr id="888" name="Google Shape;888;g3a1b97ac82f_12_0"/>
          <p:cNvSpPr txBox="1"/>
          <p:nvPr/>
        </p:nvSpPr>
        <p:spPr>
          <a:xfrm>
            <a:off x="4375387" y="403411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45%</a:t>
            </a:r>
            <a:endParaRPr sz="1100">
              <a:solidFill>
                <a:schemeClr val="dk1"/>
              </a:solidFill>
              <a:latin typeface="Calibri"/>
              <a:ea typeface="Calibri"/>
              <a:cs typeface="Calibri"/>
              <a:sym typeface="Calibri"/>
            </a:endParaRPr>
          </a:p>
        </p:txBody>
      </p:sp>
      <p:sp>
        <p:nvSpPr>
          <p:cNvPr id="889" name="Google Shape;889;g3a1b97ac82f_12_0"/>
          <p:cNvSpPr txBox="1"/>
          <p:nvPr/>
        </p:nvSpPr>
        <p:spPr>
          <a:xfrm>
            <a:off x="5084498" y="1760219"/>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33%</a:t>
            </a:r>
            <a:endParaRPr sz="1100">
              <a:solidFill>
                <a:schemeClr val="dk1"/>
              </a:solidFill>
              <a:latin typeface="Calibri"/>
              <a:ea typeface="Calibri"/>
              <a:cs typeface="Calibri"/>
              <a:sym typeface="Calibri"/>
            </a:endParaRPr>
          </a:p>
        </p:txBody>
      </p:sp>
      <p:sp>
        <p:nvSpPr>
          <p:cNvPr id="890" name="Google Shape;890;g3a1b97ac82f_12_0"/>
          <p:cNvSpPr txBox="1"/>
          <p:nvPr/>
        </p:nvSpPr>
        <p:spPr>
          <a:xfrm>
            <a:off x="5084498" y="2214165"/>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8%</a:t>
            </a:r>
            <a:endParaRPr sz="1100">
              <a:solidFill>
                <a:schemeClr val="dk1"/>
              </a:solidFill>
              <a:latin typeface="Calibri"/>
              <a:ea typeface="Calibri"/>
              <a:cs typeface="Calibri"/>
              <a:sym typeface="Calibri"/>
            </a:endParaRPr>
          </a:p>
        </p:txBody>
      </p:sp>
      <p:sp>
        <p:nvSpPr>
          <p:cNvPr id="891" name="Google Shape;891;g3a1b97ac82f_12_0"/>
          <p:cNvSpPr txBox="1"/>
          <p:nvPr/>
        </p:nvSpPr>
        <p:spPr>
          <a:xfrm>
            <a:off x="5084498" y="2673552"/>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5%</a:t>
            </a:r>
            <a:endParaRPr sz="1100">
              <a:solidFill>
                <a:schemeClr val="dk1"/>
              </a:solidFill>
              <a:latin typeface="Calibri"/>
              <a:ea typeface="Calibri"/>
              <a:cs typeface="Calibri"/>
              <a:sym typeface="Calibri"/>
            </a:endParaRPr>
          </a:p>
        </p:txBody>
      </p:sp>
      <p:sp>
        <p:nvSpPr>
          <p:cNvPr id="892" name="Google Shape;892;g3a1b97ac82f_12_0"/>
          <p:cNvSpPr txBox="1"/>
          <p:nvPr/>
        </p:nvSpPr>
        <p:spPr>
          <a:xfrm>
            <a:off x="5084498" y="3142093"/>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0%</a:t>
            </a:r>
            <a:endParaRPr sz="1100">
              <a:solidFill>
                <a:schemeClr val="dk1"/>
              </a:solidFill>
              <a:latin typeface="Calibri"/>
              <a:ea typeface="Calibri"/>
              <a:cs typeface="Calibri"/>
              <a:sym typeface="Calibri"/>
            </a:endParaRPr>
          </a:p>
        </p:txBody>
      </p:sp>
      <p:sp>
        <p:nvSpPr>
          <p:cNvPr id="893" name="Google Shape;893;g3a1b97ac82f_12_0"/>
          <p:cNvSpPr txBox="1"/>
          <p:nvPr/>
        </p:nvSpPr>
        <p:spPr>
          <a:xfrm>
            <a:off x="5084498" y="358477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9%</a:t>
            </a:r>
            <a:endParaRPr sz="1100">
              <a:solidFill>
                <a:schemeClr val="dk1"/>
              </a:solidFill>
              <a:latin typeface="Calibri"/>
              <a:ea typeface="Calibri"/>
              <a:cs typeface="Calibri"/>
              <a:sym typeface="Calibri"/>
            </a:endParaRPr>
          </a:p>
        </p:txBody>
      </p:sp>
      <p:sp>
        <p:nvSpPr>
          <p:cNvPr id="894" name="Google Shape;894;g3a1b97ac82f_12_0"/>
          <p:cNvSpPr txBox="1"/>
          <p:nvPr/>
        </p:nvSpPr>
        <p:spPr>
          <a:xfrm>
            <a:off x="5084498" y="403411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44%</a:t>
            </a:r>
            <a:endParaRPr sz="1100">
              <a:solidFill>
                <a:schemeClr val="dk1"/>
              </a:solidFill>
              <a:latin typeface="Calibri"/>
              <a:ea typeface="Calibri"/>
              <a:cs typeface="Calibri"/>
              <a:sym typeface="Calibri"/>
            </a:endParaRPr>
          </a:p>
        </p:txBody>
      </p:sp>
      <p:sp>
        <p:nvSpPr>
          <p:cNvPr id="895" name="Google Shape;895;g3a1b97ac82f_12_0"/>
          <p:cNvSpPr txBox="1"/>
          <p:nvPr/>
        </p:nvSpPr>
        <p:spPr>
          <a:xfrm>
            <a:off x="5793609" y="1760219"/>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3%</a:t>
            </a:r>
            <a:endParaRPr sz="1100">
              <a:solidFill>
                <a:schemeClr val="dk1"/>
              </a:solidFill>
              <a:latin typeface="Calibri"/>
              <a:ea typeface="Calibri"/>
              <a:cs typeface="Calibri"/>
              <a:sym typeface="Calibri"/>
            </a:endParaRPr>
          </a:p>
        </p:txBody>
      </p:sp>
      <p:sp>
        <p:nvSpPr>
          <p:cNvPr id="896" name="Google Shape;896;g3a1b97ac82f_12_0"/>
          <p:cNvSpPr txBox="1"/>
          <p:nvPr/>
        </p:nvSpPr>
        <p:spPr>
          <a:xfrm>
            <a:off x="5793609" y="2214165"/>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4%</a:t>
            </a:r>
            <a:endParaRPr sz="1100">
              <a:solidFill>
                <a:schemeClr val="dk1"/>
              </a:solidFill>
              <a:latin typeface="Calibri"/>
              <a:ea typeface="Calibri"/>
              <a:cs typeface="Calibri"/>
              <a:sym typeface="Calibri"/>
            </a:endParaRPr>
          </a:p>
        </p:txBody>
      </p:sp>
      <p:sp>
        <p:nvSpPr>
          <p:cNvPr id="897" name="Google Shape;897;g3a1b97ac82f_12_0"/>
          <p:cNvSpPr txBox="1"/>
          <p:nvPr/>
        </p:nvSpPr>
        <p:spPr>
          <a:xfrm>
            <a:off x="5793609" y="2673552"/>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1%</a:t>
            </a:r>
            <a:endParaRPr sz="1100">
              <a:solidFill>
                <a:schemeClr val="dk1"/>
              </a:solidFill>
              <a:latin typeface="Calibri"/>
              <a:ea typeface="Calibri"/>
              <a:cs typeface="Calibri"/>
              <a:sym typeface="Calibri"/>
            </a:endParaRPr>
          </a:p>
        </p:txBody>
      </p:sp>
      <p:sp>
        <p:nvSpPr>
          <p:cNvPr id="898" name="Google Shape;898;g3a1b97ac82f_12_0"/>
          <p:cNvSpPr txBox="1"/>
          <p:nvPr/>
        </p:nvSpPr>
        <p:spPr>
          <a:xfrm>
            <a:off x="5793609" y="3142093"/>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1%</a:t>
            </a:r>
            <a:endParaRPr sz="1100">
              <a:solidFill>
                <a:schemeClr val="dk1"/>
              </a:solidFill>
              <a:latin typeface="Calibri"/>
              <a:ea typeface="Calibri"/>
              <a:cs typeface="Calibri"/>
              <a:sym typeface="Calibri"/>
            </a:endParaRPr>
          </a:p>
        </p:txBody>
      </p:sp>
      <p:sp>
        <p:nvSpPr>
          <p:cNvPr id="899" name="Google Shape;899;g3a1b97ac82f_12_0"/>
          <p:cNvSpPr txBox="1"/>
          <p:nvPr/>
        </p:nvSpPr>
        <p:spPr>
          <a:xfrm>
            <a:off x="5793609" y="358477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2%</a:t>
            </a:r>
            <a:endParaRPr sz="1100">
              <a:solidFill>
                <a:schemeClr val="dk1"/>
              </a:solidFill>
              <a:latin typeface="Calibri"/>
              <a:ea typeface="Calibri"/>
              <a:cs typeface="Calibri"/>
              <a:sym typeface="Calibri"/>
            </a:endParaRPr>
          </a:p>
        </p:txBody>
      </p:sp>
      <p:sp>
        <p:nvSpPr>
          <p:cNvPr id="900" name="Google Shape;900;g3a1b97ac82f_12_0"/>
          <p:cNvSpPr txBox="1"/>
          <p:nvPr/>
        </p:nvSpPr>
        <p:spPr>
          <a:xfrm>
            <a:off x="5793609" y="403411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88%</a:t>
            </a:r>
            <a:endParaRPr sz="1100">
              <a:solidFill>
                <a:schemeClr val="dk1"/>
              </a:solidFill>
              <a:latin typeface="Calibri"/>
              <a:ea typeface="Calibri"/>
              <a:cs typeface="Calibri"/>
              <a:sym typeface="Calibri"/>
            </a:endParaRPr>
          </a:p>
        </p:txBody>
      </p:sp>
      <p:sp>
        <p:nvSpPr>
          <p:cNvPr id="901" name="Google Shape;901;g3a1b97ac82f_12_0"/>
          <p:cNvSpPr txBox="1"/>
          <p:nvPr/>
        </p:nvSpPr>
        <p:spPr>
          <a:xfrm>
            <a:off x="6502720" y="1760219"/>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25%</a:t>
            </a:r>
            <a:endParaRPr sz="1100">
              <a:solidFill>
                <a:schemeClr val="dk1"/>
              </a:solidFill>
              <a:latin typeface="Calibri"/>
              <a:ea typeface="Calibri"/>
              <a:cs typeface="Calibri"/>
              <a:sym typeface="Calibri"/>
            </a:endParaRPr>
          </a:p>
        </p:txBody>
      </p:sp>
      <p:sp>
        <p:nvSpPr>
          <p:cNvPr id="902" name="Google Shape;902;g3a1b97ac82f_12_0"/>
          <p:cNvSpPr txBox="1"/>
          <p:nvPr/>
        </p:nvSpPr>
        <p:spPr>
          <a:xfrm>
            <a:off x="6502720" y="2214165"/>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2%</a:t>
            </a:r>
            <a:endParaRPr sz="1100">
              <a:solidFill>
                <a:schemeClr val="dk1"/>
              </a:solidFill>
              <a:latin typeface="Calibri"/>
              <a:ea typeface="Calibri"/>
              <a:cs typeface="Calibri"/>
              <a:sym typeface="Calibri"/>
            </a:endParaRPr>
          </a:p>
        </p:txBody>
      </p:sp>
      <p:sp>
        <p:nvSpPr>
          <p:cNvPr id="903" name="Google Shape;903;g3a1b97ac82f_12_0"/>
          <p:cNvSpPr txBox="1"/>
          <p:nvPr/>
        </p:nvSpPr>
        <p:spPr>
          <a:xfrm>
            <a:off x="6502720" y="2673552"/>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1%</a:t>
            </a:r>
            <a:endParaRPr sz="1100">
              <a:solidFill>
                <a:schemeClr val="dk1"/>
              </a:solidFill>
              <a:latin typeface="Calibri"/>
              <a:ea typeface="Calibri"/>
              <a:cs typeface="Calibri"/>
              <a:sym typeface="Calibri"/>
            </a:endParaRPr>
          </a:p>
        </p:txBody>
      </p:sp>
      <p:sp>
        <p:nvSpPr>
          <p:cNvPr id="904" name="Google Shape;904;g3a1b97ac82f_12_0"/>
          <p:cNvSpPr txBox="1"/>
          <p:nvPr/>
        </p:nvSpPr>
        <p:spPr>
          <a:xfrm>
            <a:off x="6502720" y="3142093"/>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2%</a:t>
            </a:r>
            <a:endParaRPr sz="1100">
              <a:solidFill>
                <a:schemeClr val="dk1"/>
              </a:solidFill>
              <a:latin typeface="Calibri"/>
              <a:ea typeface="Calibri"/>
              <a:cs typeface="Calibri"/>
              <a:sym typeface="Calibri"/>
            </a:endParaRPr>
          </a:p>
        </p:txBody>
      </p:sp>
      <p:sp>
        <p:nvSpPr>
          <p:cNvPr id="905" name="Google Shape;905;g3a1b97ac82f_12_0"/>
          <p:cNvSpPr txBox="1"/>
          <p:nvPr/>
        </p:nvSpPr>
        <p:spPr>
          <a:xfrm>
            <a:off x="6502720" y="358477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2%</a:t>
            </a:r>
            <a:endParaRPr sz="1100">
              <a:solidFill>
                <a:schemeClr val="dk1"/>
              </a:solidFill>
              <a:latin typeface="Calibri"/>
              <a:ea typeface="Calibri"/>
              <a:cs typeface="Calibri"/>
              <a:sym typeface="Calibri"/>
            </a:endParaRPr>
          </a:p>
        </p:txBody>
      </p:sp>
      <p:sp>
        <p:nvSpPr>
          <p:cNvPr id="906" name="Google Shape;906;g3a1b97ac82f_12_0"/>
          <p:cNvSpPr txBox="1"/>
          <p:nvPr/>
        </p:nvSpPr>
        <p:spPr>
          <a:xfrm>
            <a:off x="6502720" y="403411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67%</a:t>
            </a:r>
            <a:endParaRPr sz="1100">
              <a:solidFill>
                <a:schemeClr val="dk1"/>
              </a:solidFill>
              <a:latin typeface="Calibri"/>
              <a:ea typeface="Calibri"/>
              <a:cs typeface="Calibri"/>
              <a:sym typeface="Calibri"/>
            </a:endParaRPr>
          </a:p>
        </p:txBody>
      </p:sp>
      <p:sp>
        <p:nvSpPr>
          <p:cNvPr id="907" name="Google Shape;907;g3a1b97ac82f_12_0"/>
          <p:cNvSpPr txBox="1"/>
          <p:nvPr/>
        </p:nvSpPr>
        <p:spPr>
          <a:xfrm>
            <a:off x="7211831" y="1760219"/>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16%</a:t>
            </a:r>
            <a:endParaRPr sz="1100">
              <a:solidFill>
                <a:schemeClr val="dk1"/>
              </a:solidFill>
              <a:latin typeface="Calibri"/>
              <a:ea typeface="Calibri"/>
              <a:cs typeface="Calibri"/>
              <a:sym typeface="Calibri"/>
            </a:endParaRPr>
          </a:p>
        </p:txBody>
      </p:sp>
      <p:sp>
        <p:nvSpPr>
          <p:cNvPr id="908" name="Google Shape;908;g3a1b97ac82f_12_0"/>
          <p:cNvSpPr txBox="1"/>
          <p:nvPr/>
        </p:nvSpPr>
        <p:spPr>
          <a:xfrm>
            <a:off x="7211831" y="2214165"/>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3%</a:t>
            </a:r>
            <a:endParaRPr sz="1100">
              <a:solidFill>
                <a:schemeClr val="dk1"/>
              </a:solidFill>
              <a:latin typeface="Calibri"/>
              <a:ea typeface="Calibri"/>
              <a:cs typeface="Calibri"/>
              <a:sym typeface="Calibri"/>
            </a:endParaRPr>
          </a:p>
        </p:txBody>
      </p:sp>
      <p:sp>
        <p:nvSpPr>
          <p:cNvPr id="909" name="Google Shape;909;g3a1b97ac82f_12_0"/>
          <p:cNvSpPr txBox="1"/>
          <p:nvPr/>
        </p:nvSpPr>
        <p:spPr>
          <a:xfrm>
            <a:off x="7211831" y="2673552"/>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4%</a:t>
            </a:r>
            <a:endParaRPr sz="1100">
              <a:solidFill>
                <a:schemeClr val="dk1"/>
              </a:solidFill>
              <a:latin typeface="Calibri"/>
              <a:ea typeface="Calibri"/>
              <a:cs typeface="Calibri"/>
              <a:sym typeface="Calibri"/>
            </a:endParaRPr>
          </a:p>
        </p:txBody>
      </p:sp>
      <p:sp>
        <p:nvSpPr>
          <p:cNvPr id="910" name="Google Shape;910;g3a1b97ac82f_12_0"/>
          <p:cNvSpPr txBox="1"/>
          <p:nvPr/>
        </p:nvSpPr>
        <p:spPr>
          <a:xfrm>
            <a:off x="7211831" y="3142093"/>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6%</a:t>
            </a:r>
            <a:endParaRPr sz="1100">
              <a:solidFill>
                <a:schemeClr val="dk1"/>
              </a:solidFill>
              <a:latin typeface="Calibri"/>
              <a:ea typeface="Calibri"/>
              <a:cs typeface="Calibri"/>
              <a:sym typeface="Calibri"/>
            </a:endParaRPr>
          </a:p>
        </p:txBody>
      </p:sp>
      <p:sp>
        <p:nvSpPr>
          <p:cNvPr id="911" name="Google Shape;911;g3a1b97ac82f_12_0"/>
          <p:cNvSpPr txBox="1"/>
          <p:nvPr/>
        </p:nvSpPr>
        <p:spPr>
          <a:xfrm>
            <a:off x="7211831" y="358477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1%</a:t>
            </a:r>
            <a:endParaRPr sz="1100">
              <a:solidFill>
                <a:schemeClr val="dk1"/>
              </a:solidFill>
              <a:latin typeface="Calibri"/>
              <a:ea typeface="Calibri"/>
              <a:cs typeface="Calibri"/>
              <a:sym typeface="Calibri"/>
            </a:endParaRPr>
          </a:p>
        </p:txBody>
      </p:sp>
      <p:sp>
        <p:nvSpPr>
          <p:cNvPr id="912" name="Google Shape;912;g3a1b97ac82f_12_0"/>
          <p:cNvSpPr txBox="1"/>
          <p:nvPr/>
        </p:nvSpPr>
        <p:spPr>
          <a:xfrm>
            <a:off x="7211831" y="403411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69%</a:t>
            </a:r>
            <a:endParaRPr sz="1100">
              <a:solidFill>
                <a:schemeClr val="dk1"/>
              </a:solidFill>
              <a:latin typeface="Calibri"/>
              <a:ea typeface="Calibri"/>
              <a:cs typeface="Calibri"/>
              <a:sym typeface="Calibri"/>
            </a:endParaRPr>
          </a:p>
        </p:txBody>
      </p:sp>
      <p:sp>
        <p:nvSpPr>
          <p:cNvPr id="913" name="Google Shape;913;g3a1b97ac82f_12_0"/>
          <p:cNvSpPr txBox="1"/>
          <p:nvPr/>
        </p:nvSpPr>
        <p:spPr>
          <a:xfrm>
            <a:off x="7920945" y="1760219"/>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16%</a:t>
            </a:r>
            <a:endParaRPr sz="1100">
              <a:solidFill>
                <a:schemeClr val="dk1"/>
              </a:solidFill>
              <a:latin typeface="Calibri"/>
              <a:ea typeface="Calibri"/>
              <a:cs typeface="Calibri"/>
              <a:sym typeface="Calibri"/>
            </a:endParaRPr>
          </a:p>
        </p:txBody>
      </p:sp>
      <p:sp>
        <p:nvSpPr>
          <p:cNvPr id="914" name="Google Shape;914;g3a1b97ac82f_12_0"/>
          <p:cNvSpPr txBox="1"/>
          <p:nvPr/>
        </p:nvSpPr>
        <p:spPr>
          <a:xfrm>
            <a:off x="7920945" y="2214165"/>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6%</a:t>
            </a:r>
            <a:endParaRPr sz="1100">
              <a:solidFill>
                <a:schemeClr val="dk1"/>
              </a:solidFill>
              <a:latin typeface="Calibri"/>
              <a:ea typeface="Calibri"/>
              <a:cs typeface="Calibri"/>
              <a:sym typeface="Calibri"/>
            </a:endParaRPr>
          </a:p>
        </p:txBody>
      </p:sp>
      <p:sp>
        <p:nvSpPr>
          <p:cNvPr id="915" name="Google Shape;915;g3a1b97ac82f_12_0"/>
          <p:cNvSpPr txBox="1"/>
          <p:nvPr/>
        </p:nvSpPr>
        <p:spPr>
          <a:xfrm>
            <a:off x="7920945" y="2673552"/>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1%</a:t>
            </a:r>
            <a:endParaRPr sz="1100">
              <a:solidFill>
                <a:schemeClr val="dk1"/>
              </a:solidFill>
              <a:latin typeface="Calibri"/>
              <a:ea typeface="Calibri"/>
              <a:cs typeface="Calibri"/>
              <a:sym typeface="Calibri"/>
            </a:endParaRPr>
          </a:p>
        </p:txBody>
      </p:sp>
      <p:sp>
        <p:nvSpPr>
          <p:cNvPr id="916" name="Google Shape;916;g3a1b97ac82f_12_0"/>
          <p:cNvSpPr txBox="1"/>
          <p:nvPr/>
        </p:nvSpPr>
        <p:spPr>
          <a:xfrm>
            <a:off x="7920945" y="3142093"/>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4%</a:t>
            </a:r>
            <a:endParaRPr sz="1100">
              <a:solidFill>
                <a:schemeClr val="dk1"/>
              </a:solidFill>
              <a:latin typeface="Calibri"/>
              <a:ea typeface="Calibri"/>
              <a:cs typeface="Calibri"/>
              <a:sym typeface="Calibri"/>
            </a:endParaRPr>
          </a:p>
        </p:txBody>
      </p:sp>
      <p:sp>
        <p:nvSpPr>
          <p:cNvPr id="917" name="Google Shape;917;g3a1b97ac82f_12_0"/>
          <p:cNvSpPr txBox="1"/>
          <p:nvPr/>
        </p:nvSpPr>
        <p:spPr>
          <a:xfrm>
            <a:off x="7920945" y="358477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3%</a:t>
            </a:r>
            <a:endParaRPr sz="1100">
              <a:solidFill>
                <a:schemeClr val="dk1"/>
              </a:solidFill>
              <a:latin typeface="Calibri"/>
              <a:ea typeface="Calibri"/>
              <a:cs typeface="Calibri"/>
              <a:sym typeface="Calibri"/>
            </a:endParaRPr>
          </a:p>
        </p:txBody>
      </p:sp>
      <p:sp>
        <p:nvSpPr>
          <p:cNvPr id="918" name="Google Shape;918;g3a1b97ac82f_12_0"/>
          <p:cNvSpPr txBox="1"/>
          <p:nvPr/>
        </p:nvSpPr>
        <p:spPr>
          <a:xfrm>
            <a:off x="7920945" y="4034117"/>
            <a:ext cx="679866" cy="21467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70%</a:t>
            </a:r>
            <a:endParaRPr sz="1100">
              <a:solidFill>
                <a:schemeClr val="dk1"/>
              </a:solidFill>
              <a:latin typeface="Calibri"/>
              <a:ea typeface="Calibri"/>
              <a:cs typeface="Calibri"/>
              <a:sym typeface="Calibri"/>
            </a:endParaRPr>
          </a:p>
        </p:txBody>
      </p:sp>
      <p:sp>
        <p:nvSpPr>
          <p:cNvPr id="919" name="Google Shape;919;g3a1b97ac82f_12_0"/>
          <p:cNvSpPr txBox="1"/>
          <p:nvPr/>
        </p:nvSpPr>
        <p:spPr>
          <a:xfrm>
            <a:off x="695849" y="1373210"/>
            <a:ext cx="763835" cy="19389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Country</a:t>
            </a:r>
            <a:endParaRPr sz="1100"/>
          </a:p>
        </p:txBody>
      </p:sp>
      <p:sp>
        <p:nvSpPr>
          <p:cNvPr id="920" name="Google Shape;920;g3a1b97ac82f_12_0"/>
          <p:cNvSpPr txBox="1"/>
          <p:nvPr/>
        </p:nvSpPr>
        <p:spPr>
          <a:xfrm>
            <a:off x="1538942" y="1248560"/>
            <a:ext cx="763835" cy="31854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Engineering Goods</a:t>
            </a:r>
            <a:endParaRPr sz="1100"/>
          </a:p>
        </p:txBody>
      </p:sp>
      <p:sp>
        <p:nvSpPr>
          <p:cNvPr id="921" name="Google Shape;921;g3a1b97ac82f_12_0"/>
          <p:cNvSpPr txBox="1"/>
          <p:nvPr/>
        </p:nvSpPr>
        <p:spPr>
          <a:xfrm>
            <a:off x="2248053" y="1248560"/>
            <a:ext cx="679866" cy="31854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Petroleum Products</a:t>
            </a:r>
            <a:endParaRPr sz="900" b="1">
              <a:solidFill>
                <a:schemeClr val="dk1"/>
              </a:solidFill>
              <a:latin typeface="Calibri"/>
              <a:ea typeface="Calibri"/>
              <a:cs typeface="Calibri"/>
              <a:sym typeface="Calibri"/>
            </a:endParaRPr>
          </a:p>
        </p:txBody>
      </p:sp>
      <p:sp>
        <p:nvSpPr>
          <p:cNvPr id="922" name="Google Shape;922;g3a1b97ac82f_12_0"/>
          <p:cNvSpPr txBox="1"/>
          <p:nvPr/>
        </p:nvSpPr>
        <p:spPr>
          <a:xfrm>
            <a:off x="2957164" y="1248560"/>
            <a:ext cx="679866" cy="31854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Electronic Goods</a:t>
            </a:r>
            <a:endParaRPr sz="900" b="1">
              <a:solidFill>
                <a:schemeClr val="dk1"/>
              </a:solidFill>
              <a:latin typeface="Calibri"/>
              <a:ea typeface="Calibri"/>
              <a:cs typeface="Calibri"/>
              <a:sym typeface="Calibri"/>
            </a:endParaRPr>
          </a:p>
        </p:txBody>
      </p:sp>
      <p:sp>
        <p:nvSpPr>
          <p:cNvPr id="923" name="Google Shape;923;g3a1b97ac82f_12_0"/>
          <p:cNvSpPr txBox="1"/>
          <p:nvPr/>
        </p:nvSpPr>
        <p:spPr>
          <a:xfrm>
            <a:off x="3666275" y="1248560"/>
            <a:ext cx="679866" cy="31854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Drugs &amp; Pharma</a:t>
            </a:r>
            <a:endParaRPr sz="1100"/>
          </a:p>
        </p:txBody>
      </p:sp>
      <p:sp>
        <p:nvSpPr>
          <p:cNvPr id="924" name="Google Shape;924;g3a1b97ac82f_12_0"/>
          <p:cNvSpPr txBox="1"/>
          <p:nvPr/>
        </p:nvSpPr>
        <p:spPr>
          <a:xfrm>
            <a:off x="4375387" y="1248560"/>
            <a:ext cx="679866" cy="31854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Gems &amp; Jewellery</a:t>
            </a:r>
            <a:endParaRPr sz="900" b="1">
              <a:solidFill>
                <a:schemeClr val="dk1"/>
              </a:solidFill>
              <a:latin typeface="Calibri"/>
              <a:ea typeface="Calibri"/>
              <a:cs typeface="Calibri"/>
              <a:sym typeface="Calibri"/>
            </a:endParaRPr>
          </a:p>
        </p:txBody>
      </p:sp>
      <p:sp>
        <p:nvSpPr>
          <p:cNvPr id="925" name="Google Shape;925;g3a1b97ac82f_12_0"/>
          <p:cNvSpPr txBox="1"/>
          <p:nvPr/>
        </p:nvSpPr>
        <p:spPr>
          <a:xfrm>
            <a:off x="5084498" y="1248560"/>
            <a:ext cx="679866" cy="31854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Textiles (RMG)</a:t>
            </a:r>
            <a:endParaRPr sz="1100"/>
          </a:p>
        </p:txBody>
      </p:sp>
      <p:sp>
        <p:nvSpPr>
          <p:cNvPr id="926" name="Google Shape;926;g3a1b97ac82f_12_0"/>
          <p:cNvSpPr txBox="1"/>
          <p:nvPr/>
        </p:nvSpPr>
        <p:spPr>
          <a:xfrm>
            <a:off x="5793609" y="1373210"/>
            <a:ext cx="679866" cy="19389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Rice</a:t>
            </a:r>
            <a:endParaRPr sz="900" b="1">
              <a:solidFill>
                <a:schemeClr val="dk1"/>
              </a:solidFill>
              <a:latin typeface="Calibri"/>
              <a:ea typeface="Calibri"/>
              <a:cs typeface="Calibri"/>
              <a:sym typeface="Calibri"/>
            </a:endParaRPr>
          </a:p>
        </p:txBody>
      </p:sp>
      <p:sp>
        <p:nvSpPr>
          <p:cNvPr id="927" name="Google Shape;927;g3a1b97ac82f_12_0"/>
          <p:cNvSpPr txBox="1"/>
          <p:nvPr/>
        </p:nvSpPr>
        <p:spPr>
          <a:xfrm>
            <a:off x="6502720" y="1248560"/>
            <a:ext cx="679866" cy="31854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Cotton &amp; Handloom</a:t>
            </a:r>
            <a:endParaRPr sz="1100"/>
          </a:p>
        </p:txBody>
      </p:sp>
      <p:sp>
        <p:nvSpPr>
          <p:cNvPr id="928" name="Google Shape;928;g3a1b97ac82f_12_0"/>
          <p:cNvSpPr txBox="1"/>
          <p:nvPr/>
        </p:nvSpPr>
        <p:spPr>
          <a:xfrm>
            <a:off x="7920945" y="1248560"/>
            <a:ext cx="679866" cy="318549"/>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Clr>
                <a:schemeClr val="dk1"/>
              </a:buClr>
              <a:buSzPts val="900"/>
              <a:buFont typeface="Arial"/>
              <a:buNone/>
            </a:pPr>
            <a:r>
              <a:rPr lang="en-GB" sz="900" b="1">
                <a:solidFill>
                  <a:schemeClr val="dk1"/>
                </a:solidFill>
                <a:latin typeface="Calibri"/>
                <a:ea typeface="Calibri"/>
                <a:cs typeface="Calibri"/>
                <a:sym typeface="Calibri"/>
              </a:rPr>
              <a:t>Plastics &amp; Linoleum</a:t>
            </a:r>
            <a:endParaRPr sz="1100"/>
          </a:p>
        </p:txBody>
      </p:sp>
      <p:cxnSp>
        <p:nvCxnSpPr>
          <p:cNvPr id="929" name="Google Shape;929;g3a1b97ac82f_12_0"/>
          <p:cNvCxnSpPr/>
          <p:nvPr/>
        </p:nvCxnSpPr>
        <p:spPr>
          <a:xfrm>
            <a:off x="695849" y="1567109"/>
            <a:ext cx="7904963" cy="0"/>
          </a:xfrm>
          <a:prstGeom prst="straightConnector1">
            <a:avLst/>
          </a:prstGeom>
          <a:noFill/>
          <a:ln w="9525" cap="flat" cmpd="sng">
            <a:solidFill>
              <a:schemeClr val="dk1"/>
            </a:solidFill>
            <a:prstDash val="solid"/>
            <a:miter lim="800000"/>
            <a:headEnd type="none" w="sm" len="sm"/>
            <a:tailEnd type="none" w="sm" len="sm"/>
          </a:ln>
        </p:spPr>
      </p:cxnSp>
      <p:cxnSp>
        <p:nvCxnSpPr>
          <p:cNvPr id="930" name="Google Shape;930;g3a1b97ac82f_12_0"/>
          <p:cNvCxnSpPr/>
          <p:nvPr/>
        </p:nvCxnSpPr>
        <p:spPr>
          <a:xfrm>
            <a:off x="695849" y="2085269"/>
            <a:ext cx="7904963" cy="0"/>
          </a:xfrm>
          <a:prstGeom prst="straightConnector1">
            <a:avLst/>
          </a:prstGeom>
          <a:noFill/>
          <a:ln w="9525" cap="flat" cmpd="sng">
            <a:solidFill>
              <a:schemeClr val="dk1"/>
            </a:solidFill>
            <a:prstDash val="solid"/>
            <a:miter lim="800000"/>
            <a:headEnd type="none" w="sm" len="sm"/>
            <a:tailEnd type="none" w="sm" len="sm"/>
          </a:ln>
        </p:spPr>
      </p:cxnSp>
      <p:cxnSp>
        <p:nvCxnSpPr>
          <p:cNvPr id="931" name="Google Shape;931;g3a1b97ac82f_12_0"/>
          <p:cNvCxnSpPr/>
          <p:nvPr/>
        </p:nvCxnSpPr>
        <p:spPr>
          <a:xfrm>
            <a:off x="695849" y="2553899"/>
            <a:ext cx="7904963" cy="0"/>
          </a:xfrm>
          <a:prstGeom prst="straightConnector1">
            <a:avLst/>
          </a:prstGeom>
          <a:noFill/>
          <a:ln w="9525" cap="flat" cmpd="sng">
            <a:solidFill>
              <a:schemeClr val="dk1"/>
            </a:solidFill>
            <a:prstDash val="solid"/>
            <a:miter lim="800000"/>
            <a:headEnd type="none" w="sm" len="sm"/>
            <a:tailEnd type="none" w="sm" len="sm"/>
          </a:ln>
        </p:spPr>
      </p:cxnSp>
      <p:cxnSp>
        <p:nvCxnSpPr>
          <p:cNvPr id="932" name="Google Shape;932;g3a1b97ac82f_12_0"/>
          <p:cNvCxnSpPr/>
          <p:nvPr/>
        </p:nvCxnSpPr>
        <p:spPr>
          <a:xfrm>
            <a:off x="695849" y="3018719"/>
            <a:ext cx="7904963" cy="0"/>
          </a:xfrm>
          <a:prstGeom prst="straightConnector1">
            <a:avLst/>
          </a:prstGeom>
          <a:noFill/>
          <a:ln w="9525" cap="flat" cmpd="sng">
            <a:solidFill>
              <a:schemeClr val="dk1"/>
            </a:solidFill>
            <a:prstDash val="solid"/>
            <a:miter lim="800000"/>
            <a:headEnd type="none" w="sm" len="sm"/>
            <a:tailEnd type="none" w="sm" len="sm"/>
          </a:ln>
        </p:spPr>
      </p:cxnSp>
      <p:cxnSp>
        <p:nvCxnSpPr>
          <p:cNvPr id="933" name="Google Shape;933;g3a1b97ac82f_12_0"/>
          <p:cNvCxnSpPr/>
          <p:nvPr/>
        </p:nvCxnSpPr>
        <p:spPr>
          <a:xfrm>
            <a:off x="695849" y="3453059"/>
            <a:ext cx="7904963" cy="0"/>
          </a:xfrm>
          <a:prstGeom prst="straightConnector1">
            <a:avLst/>
          </a:prstGeom>
          <a:noFill/>
          <a:ln w="9525" cap="flat" cmpd="sng">
            <a:solidFill>
              <a:schemeClr val="dk1"/>
            </a:solidFill>
            <a:prstDash val="solid"/>
            <a:miter lim="800000"/>
            <a:headEnd type="none" w="sm" len="sm"/>
            <a:tailEnd type="none" w="sm" len="sm"/>
          </a:ln>
        </p:spPr>
      </p:cxnSp>
      <p:cxnSp>
        <p:nvCxnSpPr>
          <p:cNvPr id="934" name="Google Shape;934;g3a1b97ac82f_12_0"/>
          <p:cNvCxnSpPr/>
          <p:nvPr/>
        </p:nvCxnSpPr>
        <p:spPr>
          <a:xfrm>
            <a:off x="695849" y="3895019"/>
            <a:ext cx="7904963" cy="0"/>
          </a:xfrm>
          <a:prstGeom prst="straightConnector1">
            <a:avLst/>
          </a:prstGeom>
          <a:noFill/>
          <a:ln w="9525" cap="flat" cmpd="sng">
            <a:solidFill>
              <a:schemeClr val="dk1"/>
            </a:solidFill>
            <a:prstDash val="solid"/>
            <a:miter lim="800000"/>
            <a:headEnd type="none" w="sm" len="sm"/>
            <a:tailEnd type="none" w="sm" len="sm"/>
          </a:ln>
        </p:spPr>
      </p:cxnSp>
      <p:sp>
        <p:nvSpPr>
          <p:cNvPr id="935" name="Google Shape;935;g3a1b97ac82f_12_0"/>
          <p:cNvSpPr txBox="1">
            <a:spLocks noGrp="1"/>
          </p:cNvSpPr>
          <p:nvPr>
            <p:ph type="title"/>
          </p:nvPr>
        </p:nvSpPr>
        <p:spPr>
          <a:xfrm>
            <a:off x="215900" y="283776"/>
            <a:ext cx="8520600" cy="291000"/>
          </a:xfrm>
          <a:prstGeom prst="rect">
            <a:avLst/>
          </a:prstGeom>
          <a:noFill/>
          <a:ln>
            <a:noFill/>
          </a:ln>
        </p:spPr>
        <p:txBody>
          <a:bodyPr spcFirstLastPara="1" wrap="square" lIns="0" tIns="0" rIns="0" bIns="0" anchor="ctr" anchorCtr="0">
            <a:spAutoFit/>
          </a:bodyPr>
          <a:lstStyle/>
          <a:p>
            <a:pPr marL="0" lvl="0" indent="0" algn="l" rtl="0">
              <a:lnSpc>
                <a:spcPct val="90000"/>
              </a:lnSpc>
              <a:spcBef>
                <a:spcPts val="0"/>
              </a:spcBef>
              <a:spcAft>
                <a:spcPts val="0"/>
              </a:spcAft>
              <a:buSzPts val="2100"/>
              <a:buNone/>
            </a:pPr>
            <a:r>
              <a:rPr lang="en-GB" sz="2100" b="1">
                <a:latin typeface="Garamond"/>
                <a:ea typeface="Garamond"/>
                <a:cs typeface="Garamond"/>
                <a:sym typeface="Garamond"/>
              </a:rPr>
              <a:t>Export share for India’s top 10 sectors by destination</a:t>
            </a:r>
            <a:endParaRPr sz="2100" b="1">
              <a:latin typeface="Garamond"/>
              <a:ea typeface="Garamond"/>
              <a:cs typeface="Garamond"/>
              <a:sym typeface="Garamond"/>
            </a:endParaRPr>
          </a:p>
        </p:txBody>
      </p:sp>
      <p:sp>
        <p:nvSpPr>
          <p:cNvPr id="936" name="Google Shape;936;g3a1b97ac82f_12_0"/>
          <p:cNvSpPr txBox="1"/>
          <p:nvPr/>
        </p:nvSpPr>
        <p:spPr>
          <a:xfrm>
            <a:off x="215906" y="646760"/>
            <a:ext cx="7874400" cy="166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chemeClr val="dk1"/>
              </a:buClr>
              <a:buSzPts val="1200"/>
              <a:buFont typeface="Arial"/>
              <a:buNone/>
            </a:pPr>
            <a:r>
              <a:rPr lang="en-GB" sz="1200">
                <a:solidFill>
                  <a:schemeClr val="dk1"/>
                </a:solidFill>
                <a:latin typeface="Calibri"/>
                <a:ea typeface="Calibri"/>
                <a:cs typeface="Calibri"/>
                <a:sym typeface="Calibri"/>
              </a:rPr>
              <a:t>Apr-Sep 2025</a:t>
            </a:r>
            <a:r>
              <a:rPr lang="en-GB" sz="1200" b="1">
                <a:solidFill>
                  <a:schemeClr val="dk1"/>
                </a:solidFill>
                <a:latin typeface="Calibri"/>
                <a:ea typeface="Calibri"/>
                <a:cs typeface="Calibri"/>
                <a:sym typeface="Calibri"/>
              </a:rPr>
              <a:t>, </a:t>
            </a:r>
            <a:r>
              <a:rPr lang="en-GB" sz="1200">
                <a:solidFill>
                  <a:schemeClr val="dk1"/>
                </a:solidFill>
                <a:latin typeface="Calibri"/>
                <a:ea typeface="Calibri"/>
                <a:cs typeface="Calibri"/>
                <a:sym typeface="Calibri"/>
              </a:rPr>
              <a:t>USD Bn</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17"/>
          <p:cNvSpPr txBox="1">
            <a:spLocks noGrp="1"/>
          </p:cNvSpPr>
          <p:nvPr>
            <p:ph type="title"/>
          </p:nvPr>
        </p:nvSpPr>
        <p:spPr>
          <a:xfrm>
            <a:off x="215900" y="280350"/>
            <a:ext cx="7976400" cy="290849"/>
          </a:xfrm>
          <a:prstGeom prst="rect">
            <a:avLst/>
          </a:prstGeom>
          <a:noFill/>
          <a:ln>
            <a:noFill/>
          </a:ln>
        </p:spPr>
        <p:txBody>
          <a:bodyPr spcFirstLastPara="1" wrap="square" lIns="0" tIns="0" rIns="0" bIns="0" anchor="ctr" anchorCtr="0">
            <a:spAutoFit/>
          </a:bodyPr>
          <a:lstStyle/>
          <a:p>
            <a:pPr marL="0" lvl="0" indent="0" algn="ctr" rtl="0">
              <a:lnSpc>
                <a:spcPct val="90000"/>
              </a:lnSpc>
              <a:spcBef>
                <a:spcPts val="0"/>
              </a:spcBef>
              <a:spcAft>
                <a:spcPts val="0"/>
              </a:spcAft>
              <a:buSzPts val="2100"/>
              <a:buNone/>
            </a:pPr>
            <a:r>
              <a:rPr lang="en-GB" sz="2100" b="1" dirty="0">
                <a:solidFill>
                  <a:schemeClr val="tx1"/>
                </a:solidFill>
                <a:latin typeface="Garamond"/>
                <a:ea typeface="Garamond"/>
                <a:cs typeface="Garamond"/>
                <a:sym typeface="Garamond"/>
              </a:rPr>
              <a:t>India has little leverage vis-à-vis U.S. and high services exposure </a:t>
            </a:r>
            <a:endParaRPr sz="2100" b="1" dirty="0">
              <a:solidFill>
                <a:schemeClr val="tx1"/>
              </a:solidFill>
              <a:latin typeface="Garamond"/>
              <a:ea typeface="Garamond"/>
              <a:cs typeface="Garamond"/>
              <a:sym typeface="Garamond"/>
            </a:endParaRPr>
          </a:p>
        </p:txBody>
      </p:sp>
      <p:sp>
        <p:nvSpPr>
          <p:cNvPr id="534" name="Google Shape;534;p17"/>
          <p:cNvSpPr txBox="1"/>
          <p:nvPr/>
        </p:nvSpPr>
        <p:spPr>
          <a:xfrm>
            <a:off x="265545" y="580001"/>
            <a:ext cx="8612909" cy="3893374"/>
          </a:xfrm>
          <a:prstGeom prst="rect">
            <a:avLst/>
          </a:prstGeom>
          <a:noFill/>
          <a:ln>
            <a:noFill/>
          </a:ln>
        </p:spPr>
        <p:txBody>
          <a:bodyPr spcFirstLastPara="1" wrap="square" lIns="0" tIns="0" rIns="0" bIns="0" anchor="t" anchorCtr="0">
            <a:spAutoFit/>
          </a:bodyPr>
          <a:lstStyle/>
          <a:p>
            <a:pPr marR="0" lvl="0" algn="l" rtl="0">
              <a:lnSpc>
                <a:spcPct val="150000"/>
              </a:lnSpc>
              <a:spcBef>
                <a:spcPts val="0"/>
              </a:spcBef>
              <a:spcAft>
                <a:spcPts val="0"/>
              </a:spcAft>
              <a:buClr>
                <a:schemeClr val="dk1"/>
              </a:buClr>
              <a:buSzPts val="1200"/>
            </a:pPr>
            <a:endParaRPr lang="en-GB" sz="1800" b="1" i="0" u="none" strike="noStrike" cap="none" dirty="0">
              <a:solidFill>
                <a:schemeClr val="dk1"/>
              </a:solidFill>
              <a:latin typeface="Garamond"/>
              <a:ea typeface="Garamond"/>
              <a:cs typeface="Garamond"/>
              <a:sym typeface="Garamond"/>
            </a:endParaRPr>
          </a:p>
          <a:p>
            <a:pPr marL="177800" marR="0" lvl="0" indent="-177800" algn="l" rtl="0">
              <a:lnSpc>
                <a:spcPct val="150000"/>
              </a:lnSpc>
              <a:spcBef>
                <a:spcPts val="0"/>
              </a:spcBef>
              <a:spcAft>
                <a:spcPts val="0"/>
              </a:spcAft>
              <a:buClr>
                <a:schemeClr val="dk1"/>
              </a:buClr>
              <a:buSzPts val="1200"/>
              <a:buFont typeface="Arial"/>
              <a:buChar char="•"/>
            </a:pPr>
            <a:r>
              <a:rPr lang="en-GB" sz="1800" b="1" i="0" u="none" strike="noStrike" cap="none" dirty="0">
                <a:solidFill>
                  <a:schemeClr val="dk1"/>
                </a:solidFill>
                <a:latin typeface="Garamond"/>
                <a:ea typeface="Garamond"/>
                <a:cs typeface="Garamond"/>
                <a:sym typeface="Garamond"/>
              </a:rPr>
              <a:t>Most bilateral trade deals primarily benefit the U.S.</a:t>
            </a:r>
            <a:endParaRPr sz="1600" b="1" i="0" u="none" strike="noStrike" cap="none" dirty="0">
              <a:solidFill>
                <a:srgbClr val="000000"/>
              </a:solidFill>
              <a:latin typeface="Garamond"/>
              <a:ea typeface="Garamond"/>
              <a:cs typeface="Garamond"/>
              <a:sym typeface="Garamond"/>
            </a:endParaRPr>
          </a:p>
          <a:p>
            <a:pPr marL="177800" marR="0" lvl="0" indent="-177800" algn="l" rtl="0">
              <a:lnSpc>
                <a:spcPct val="150000"/>
              </a:lnSpc>
              <a:spcBef>
                <a:spcPts val="200"/>
              </a:spcBef>
              <a:spcAft>
                <a:spcPts val="0"/>
              </a:spcAft>
              <a:buClr>
                <a:schemeClr val="dk1"/>
              </a:buClr>
              <a:buSzPts val="1200"/>
              <a:buFont typeface="Garamond"/>
              <a:buChar char="•"/>
            </a:pPr>
            <a:r>
              <a:rPr lang="en-GB" sz="1800" b="1" i="0" u="none" strike="noStrike" cap="none" dirty="0">
                <a:solidFill>
                  <a:schemeClr val="dk1"/>
                </a:solidFill>
                <a:latin typeface="Garamond"/>
                <a:ea typeface="Garamond"/>
                <a:cs typeface="Garamond"/>
                <a:sym typeface="Garamond"/>
              </a:rPr>
              <a:t>Unlike some other countries, India holds very little leverage </a:t>
            </a:r>
          </a:p>
          <a:p>
            <a:pPr marL="177800" marR="0" lvl="0" indent="-177800" algn="l" rtl="0">
              <a:lnSpc>
                <a:spcPct val="150000"/>
              </a:lnSpc>
              <a:spcBef>
                <a:spcPts val="200"/>
              </a:spcBef>
              <a:spcAft>
                <a:spcPts val="0"/>
              </a:spcAft>
              <a:buClr>
                <a:schemeClr val="dk1"/>
              </a:buClr>
              <a:buSzPts val="1200"/>
              <a:buFont typeface="Garamond"/>
              <a:buChar char="•"/>
            </a:pPr>
            <a:r>
              <a:rPr lang="en-GB" sz="1800" b="1" i="0" u="none" strike="noStrike" cap="none" dirty="0">
                <a:solidFill>
                  <a:schemeClr val="dk1"/>
                </a:solidFill>
                <a:latin typeface="Garamond"/>
                <a:ea typeface="Garamond"/>
                <a:cs typeface="Garamond"/>
                <a:sym typeface="Garamond"/>
              </a:rPr>
              <a:t>The 10-year defence pact is expected to boost U.S. weapon exports to India</a:t>
            </a:r>
          </a:p>
          <a:p>
            <a:pPr marL="177800" marR="0" lvl="0" indent="-177800" algn="l" rtl="0">
              <a:lnSpc>
                <a:spcPct val="150000"/>
              </a:lnSpc>
              <a:spcBef>
                <a:spcPts val="200"/>
              </a:spcBef>
              <a:spcAft>
                <a:spcPts val="0"/>
              </a:spcAft>
              <a:buClr>
                <a:schemeClr val="dk1"/>
              </a:buClr>
              <a:buSzPts val="1200"/>
              <a:buFont typeface="Garamond"/>
              <a:buChar char="•"/>
            </a:pPr>
            <a:r>
              <a:rPr lang="en-GB" sz="1800" b="1" dirty="0">
                <a:solidFill>
                  <a:schemeClr val="dk1"/>
                </a:solidFill>
                <a:latin typeface="Garamond"/>
                <a:ea typeface="Garamond"/>
                <a:cs typeface="Garamond"/>
                <a:sym typeface="Garamond"/>
              </a:rPr>
              <a:t>More than half of India’s service exports is to U.S. (3% of GDP)</a:t>
            </a:r>
            <a:endParaRPr sz="1600" b="1" i="0" u="none" strike="noStrike" cap="none" dirty="0">
              <a:solidFill>
                <a:srgbClr val="000000"/>
              </a:solidFill>
              <a:latin typeface="Garamond"/>
              <a:ea typeface="Garamond"/>
              <a:cs typeface="Garamond"/>
              <a:sym typeface="Garamond"/>
            </a:endParaRPr>
          </a:p>
          <a:p>
            <a:pPr marL="177800" marR="0" lvl="0" indent="-177800" algn="l" rtl="0">
              <a:lnSpc>
                <a:spcPct val="150000"/>
              </a:lnSpc>
              <a:spcBef>
                <a:spcPts val="200"/>
              </a:spcBef>
              <a:spcAft>
                <a:spcPts val="0"/>
              </a:spcAft>
              <a:buClr>
                <a:schemeClr val="dk1"/>
              </a:buClr>
              <a:buSzPts val="1200"/>
              <a:buFont typeface="Arial"/>
              <a:buChar char="•"/>
            </a:pPr>
            <a:r>
              <a:rPr lang="en-GB" sz="1800" b="1" i="0" u="none" strike="noStrike" cap="none" dirty="0">
                <a:solidFill>
                  <a:schemeClr val="dk1"/>
                </a:solidFill>
                <a:latin typeface="Garamond"/>
                <a:ea typeface="Garamond"/>
                <a:cs typeface="Garamond"/>
                <a:sym typeface="Garamond"/>
              </a:rPr>
              <a:t>The U.S. has increased H-1B visa fees to USD 1,00,00 </a:t>
            </a:r>
            <a:endParaRPr sz="1800" b="1" i="0" u="none" strike="noStrike" cap="none" dirty="0">
              <a:solidFill>
                <a:schemeClr val="dk1"/>
              </a:solidFill>
              <a:latin typeface="Garamond"/>
              <a:ea typeface="Garamond"/>
              <a:cs typeface="Garamond"/>
              <a:sym typeface="Garamond"/>
            </a:endParaRPr>
          </a:p>
          <a:p>
            <a:pPr marL="177800" marR="0" lvl="0" indent="-177800" algn="l" rtl="0">
              <a:lnSpc>
                <a:spcPct val="150000"/>
              </a:lnSpc>
              <a:spcBef>
                <a:spcPts val="200"/>
              </a:spcBef>
              <a:spcAft>
                <a:spcPts val="0"/>
              </a:spcAft>
              <a:buClr>
                <a:schemeClr val="dk1"/>
              </a:buClr>
              <a:buSzPts val="1200"/>
              <a:buFont typeface="Arial"/>
              <a:buChar char="•"/>
            </a:pPr>
            <a:r>
              <a:rPr lang="en-GB" sz="1800" b="1" i="0" u="none" strike="noStrike" cap="none" dirty="0">
                <a:solidFill>
                  <a:schemeClr val="dk1"/>
                </a:solidFill>
                <a:latin typeface="Garamond"/>
                <a:ea typeface="Garamond"/>
                <a:cs typeface="Garamond"/>
                <a:sym typeface="Garamond"/>
              </a:rPr>
              <a:t>The proposed HIRE Act seeks to impose a 25% outsourcing tax on the largely non-diversified Indian services sector</a:t>
            </a:r>
            <a:endParaRPr sz="1600" b="1" i="0" u="none" strike="noStrike" cap="none" dirty="0">
              <a:solidFill>
                <a:srgbClr val="000000"/>
              </a:solidFill>
              <a:latin typeface="Garamond"/>
              <a:ea typeface="Garamond"/>
              <a:cs typeface="Garamond"/>
              <a:sym typeface="Garamond"/>
            </a:endParaRPr>
          </a:p>
          <a:p>
            <a:pPr marL="0" marR="0" lvl="0" indent="0" algn="l" rtl="0">
              <a:lnSpc>
                <a:spcPct val="150000"/>
              </a:lnSpc>
              <a:spcBef>
                <a:spcPts val="200"/>
              </a:spcBef>
              <a:spcAft>
                <a:spcPts val="0"/>
              </a:spcAft>
              <a:buClr>
                <a:schemeClr val="dk1"/>
              </a:buClr>
              <a:buSzPts val="1200"/>
              <a:buFont typeface="Arial"/>
              <a:buNone/>
            </a:pPr>
            <a:endParaRPr sz="1800" b="1" i="0" u="none" strike="noStrike" cap="none" dirty="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g3a1b97ac82f_0_7"/>
          <p:cNvSpPr txBox="1">
            <a:spLocks noGrp="1"/>
          </p:cNvSpPr>
          <p:nvPr>
            <p:ph type="title"/>
          </p:nvPr>
        </p:nvSpPr>
        <p:spPr>
          <a:xfrm>
            <a:off x="234183" y="282398"/>
            <a:ext cx="7886700" cy="291000"/>
          </a:xfrm>
          <a:prstGeom prst="rect">
            <a:avLst/>
          </a:prstGeom>
          <a:noFill/>
          <a:ln>
            <a:noFill/>
          </a:ln>
        </p:spPr>
        <p:txBody>
          <a:bodyPr spcFirstLastPara="1" wrap="square" lIns="0" tIns="0" rIns="0" bIns="0" anchor="ctr" anchorCtr="0">
            <a:spAutoFit/>
          </a:bodyPr>
          <a:lstStyle/>
          <a:p>
            <a:pPr marL="0" lvl="0" indent="0" algn="ctr" rtl="0">
              <a:lnSpc>
                <a:spcPct val="90000"/>
              </a:lnSpc>
              <a:spcBef>
                <a:spcPts val="0"/>
              </a:spcBef>
              <a:spcAft>
                <a:spcPts val="0"/>
              </a:spcAft>
              <a:buSzPts val="2100"/>
              <a:buNone/>
            </a:pPr>
            <a:r>
              <a:rPr lang="en-GB" sz="2100" b="1" dirty="0">
                <a:latin typeface="Garamond"/>
                <a:ea typeface="Garamond"/>
                <a:cs typeface="Garamond"/>
                <a:sym typeface="Garamond"/>
              </a:rPr>
              <a:t>Key Insights from India’s Trade Story</a:t>
            </a:r>
            <a:endParaRPr sz="2100" b="1" dirty="0">
              <a:latin typeface="Garamond"/>
              <a:ea typeface="Garamond"/>
              <a:cs typeface="Garamond"/>
              <a:sym typeface="Garamond"/>
            </a:endParaRPr>
          </a:p>
        </p:txBody>
      </p:sp>
      <p:sp>
        <p:nvSpPr>
          <p:cNvPr id="594" name="Google Shape;594;g3a1b97ac82f_0_7"/>
          <p:cNvSpPr txBox="1">
            <a:spLocks noGrp="1"/>
          </p:cNvSpPr>
          <p:nvPr>
            <p:ph type="body" idx="1"/>
          </p:nvPr>
        </p:nvSpPr>
        <p:spPr>
          <a:xfrm>
            <a:off x="3143935" y="1174433"/>
            <a:ext cx="5878684" cy="3083812"/>
          </a:xfrm>
          <a:prstGeom prst="rect">
            <a:avLst/>
          </a:prstGeom>
          <a:noFill/>
          <a:ln>
            <a:noFill/>
          </a:ln>
        </p:spPr>
        <p:txBody>
          <a:bodyPr spcFirstLastPara="1" wrap="square" lIns="68575" tIns="34275" rIns="68575" bIns="34275" anchor="t" anchorCtr="0">
            <a:noAutofit/>
          </a:bodyPr>
          <a:lstStyle/>
          <a:p>
            <a:pPr marL="177800" lvl="0" indent="-176847" algn="l" rtl="0">
              <a:lnSpc>
                <a:spcPct val="130000"/>
              </a:lnSpc>
              <a:spcBef>
                <a:spcPts val="0"/>
              </a:spcBef>
              <a:spcAft>
                <a:spcPts val="0"/>
              </a:spcAft>
              <a:buClr>
                <a:schemeClr val="dk1"/>
              </a:buClr>
              <a:buSzPts val="1185"/>
              <a:buFont typeface="Garamond"/>
              <a:buChar char="•"/>
            </a:pPr>
            <a:r>
              <a:rPr lang="en-IN" sz="1600" b="1" dirty="0">
                <a:latin typeface="Garamond"/>
                <a:ea typeface="Garamond"/>
                <a:cs typeface="Garamond"/>
                <a:sym typeface="Garamond"/>
              </a:rPr>
              <a:t>Almost 90% of global trade is independent of U.S.</a:t>
            </a:r>
            <a:endParaRPr sz="1600" b="1" dirty="0">
              <a:latin typeface="Garamond"/>
              <a:ea typeface="Garamond"/>
              <a:cs typeface="Garamond"/>
              <a:sym typeface="Garamond"/>
            </a:endParaRPr>
          </a:p>
          <a:p>
            <a:pPr marL="177800" lvl="0" indent="-176847" algn="l" rtl="0">
              <a:lnSpc>
                <a:spcPct val="130000"/>
              </a:lnSpc>
              <a:spcBef>
                <a:spcPts val="800"/>
              </a:spcBef>
              <a:spcAft>
                <a:spcPts val="0"/>
              </a:spcAft>
              <a:buClr>
                <a:schemeClr val="dk1"/>
              </a:buClr>
              <a:buSzPts val="1185"/>
              <a:buFont typeface="Garamond"/>
              <a:buChar char="•"/>
            </a:pPr>
            <a:r>
              <a:rPr lang="en-GB" sz="1600" b="1" dirty="0">
                <a:latin typeface="Garamond"/>
                <a:ea typeface="Garamond"/>
                <a:cs typeface="Garamond"/>
                <a:sym typeface="Garamond"/>
              </a:rPr>
              <a:t>Almost 80% of Indian exports independent of U.S.</a:t>
            </a:r>
            <a:endParaRPr sz="1600" b="1" dirty="0">
              <a:latin typeface="Garamond"/>
              <a:ea typeface="Garamond"/>
              <a:cs typeface="Garamond"/>
              <a:sym typeface="Garamond"/>
            </a:endParaRPr>
          </a:p>
          <a:p>
            <a:pPr marL="177800" lvl="0" indent="-176847" algn="l" rtl="0">
              <a:lnSpc>
                <a:spcPct val="130000"/>
              </a:lnSpc>
              <a:spcBef>
                <a:spcPts val="800"/>
              </a:spcBef>
              <a:spcAft>
                <a:spcPts val="0"/>
              </a:spcAft>
              <a:buClr>
                <a:schemeClr val="dk1"/>
              </a:buClr>
              <a:buSzPts val="1185"/>
              <a:buFont typeface="Garamond"/>
              <a:buChar char="•"/>
            </a:pPr>
            <a:r>
              <a:rPr lang="en-GB" sz="1600" b="1" dirty="0">
                <a:latin typeface="Garamond"/>
                <a:ea typeface="Garamond"/>
                <a:cs typeface="Garamond"/>
                <a:sym typeface="Garamond"/>
              </a:rPr>
              <a:t>U.S. Imports from India highly concentrated in few sectors: Electronics, Drugs &amp; Pharma, Textiles, Services</a:t>
            </a:r>
            <a:endParaRPr sz="1600" b="1" dirty="0">
              <a:latin typeface="Garamond"/>
              <a:ea typeface="Garamond"/>
              <a:cs typeface="Garamond"/>
              <a:sym typeface="Garamond"/>
            </a:endParaRPr>
          </a:p>
          <a:p>
            <a:pPr marL="177800" lvl="0" indent="-176847" algn="l" rtl="0">
              <a:lnSpc>
                <a:spcPct val="130000"/>
              </a:lnSpc>
              <a:spcBef>
                <a:spcPts val="800"/>
              </a:spcBef>
              <a:spcAft>
                <a:spcPts val="0"/>
              </a:spcAft>
              <a:buClr>
                <a:schemeClr val="dk1"/>
              </a:buClr>
              <a:buSzPts val="1185"/>
              <a:buChar char="•"/>
            </a:pPr>
            <a:r>
              <a:rPr lang="en-GB" sz="1600" b="1" dirty="0">
                <a:latin typeface="Garamond"/>
                <a:ea typeface="Garamond"/>
                <a:cs typeface="Garamond"/>
                <a:sym typeface="Garamond"/>
              </a:rPr>
              <a:t>Policy Priority : diversification </a:t>
            </a:r>
          </a:p>
          <a:p>
            <a:pPr marL="177800" lvl="0" indent="-176847" algn="l" rtl="0">
              <a:lnSpc>
                <a:spcPct val="130000"/>
              </a:lnSpc>
              <a:spcBef>
                <a:spcPts val="800"/>
              </a:spcBef>
              <a:spcAft>
                <a:spcPts val="0"/>
              </a:spcAft>
              <a:buClr>
                <a:schemeClr val="dk1"/>
              </a:buClr>
              <a:buSzPts val="1185"/>
              <a:buFont typeface="Garamond"/>
              <a:buChar char="•"/>
            </a:pPr>
            <a:r>
              <a:rPr lang="en-GB" sz="1600" b="1" dirty="0">
                <a:latin typeface="Garamond"/>
                <a:ea typeface="Garamond"/>
                <a:cs typeface="Garamond"/>
                <a:sym typeface="Garamond"/>
              </a:rPr>
              <a:t>Merchandise Exports important, but real risk is high exposure of services sector to U.S. </a:t>
            </a:r>
          </a:p>
          <a:p>
            <a:pPr marL="177800" lvl="0" indent="-176847" algn="l" rtl="0">
              <a:lnSpc>
                <a:spcPct val="130000"/>
              </a:lnSpc>
              <a:spcBef>
                <a:spcPts val="800"/>
              </a:spcBef>
              <a:spcAft>
                <a:spcPts val="0"/>
              </a:spcAft>
              <a:buClr>
                <a:schemeClr val="dk1"/>
              </a:buClr>
              <a:buSzPts val="1185"/>
              <a:buFont typeface="Garamond"/>
              <a:buChar char="•"/>
            </a:pPr>
            <a:r>
              <a:rPr lang="en-GB" sz="1600" b="1" dirty="0">
                <a:solidFill>
                  <a:srgbClr val="FF0000"/>
                </a:solidFill>
                <a:latin typeface="Garamond"/>
                <a:sym typeface="Garamond"/>
              </a:rPr>
              <a:t>Services export diversification most urgent</a:t>
            </a:r>
            <a:endParaRPr sz="1600" b="1" dirty="0">
              <a:solidFill>
                <a:srgbClr val="FF0000"/>
              </a:solidFill>
            </a:endParaRPr>
          </a:p>
        </p:txBody>
      </p:sp>
      <p:sp>
        <p:nvSpPr>
          <p:cNvPr id="595" name="Google Shape;595;g3a1b97ac82f_0_7"/>
          <p:cNvSpPr txBox="1"/>
          <p:nvPr/>
        </p:nvSpPr>
        <p:spPr>
          <a:xfrm>
            <a:off x="475975" y="828421"/>
            <a:ext cx="2129700" cy="1938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chemeClr val="dk1"/>
              </a:buClr>
              <a:buSzPts val="1400"/>
              <a:buFont typeface="Arial"/>
              <a:buNone/>
            </a:pPr>
            <a:r>
              <a:rPr lang="en-GB" sz="1400" b="1" i="0" u="none" strike="noStrike" cap="none" dirty="0">
                <a:solidFill>
                  <a:schemeClr val="dk1"/>
                </a:solidFill>
                <a:latin typeface="Calibri"/>
                <a:ea typeface="Calibri"/>
                <a:cs typeface="Calibri"/>
                <a:sym typeface="Calibri"/>
              </a:rPr>
              <a:t>Global trade, </a:t>
            </a:r>
            <a:r>
              <a:rPr lang="en-GB" sz="1400" b="0" i="0" u="none" strike="noStrike" cap="none" dirty="0">
                <a:solidFill>
                  <a:schemeClr val="dk1"/>
                </a:solidFill>
                <a:latin typeface="Calibri"/>
                <a:ea typeface="Calibri"/>
                <a:cs typeface="Calibri"/>
                <a:sym typeface="Calibri"/>
              </a:rPr>
              <a:t>%</a:t>
            </a:r>
            <a:endParaRPr sz="1100" b="0" i="0" u="none" strike="noStrike" cap="none" dirty="0">
              <a:solidFill>
                <a:srgbClr val="000000"/>
              </a:solidFill>
              <a:latin typeface="Arial"/>
              <a:ea typeface="Arial"/>
              <a:cs typeface="Arial"/>
              <a:sym typeface="Arial"/>
            </a:endParaRPr>
          </a:p>
        </p:txBody>
      </p:sp>
      <p:cxnSp>
        <p:nvCxnSpPr>
          <p:cNvPr id="596" name="Google Shape;596;g3a1b97ac82f_0_7"/>
          <p:cNvCxnSpPr/>
          <p:nvPr/>
        </p:nvCxnSpPr>
        <p:spPr>
          <a:xfrm>
            <a:off x="475975" y="1063705"/>
            <a:ext cx="7720200" cy="0"/>
          </a:xfrm>
          <a:prstGeom prst="straightConnector1">
            <a:avLst/>
          </a:prstGeom>
          <a:noFill/>
          <a:ln w="9525" cap="flat" cmpd="sng">
            <a:solidFill>
              <a:schemeClr val="dk1"/>
            </a:solidFill>
            <a:prstDash val="solid"/>
            <a:miter lim="800000"/>
            <a:headEnd type="none" w="sm" len="sm"/>
            <a:tailEnd type="none" w="sm" len="sm"/>
          </a:ln>
        </p:spPr>
      </p:cxnSp>
      <p:sp>
        <p:nvSpPr>
          <p:cNvPr id="597" name="Google Shape;597;g3a1b97ac82f_0_7"/>
          <p:cNvSpPr/>
          <p:nvPr/>
        </p:nvSpPr>
        <p:spPr>
          <a:xfrm>
            <a:off x="709242" y="4093845"/>
            <a:ext cx="813300" cy="164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200"/>
              <a:buFont typeface="Arial"/>
              <a:buNone/>
            </a:pPr>
            <a:r>
              <a:rPr lang="en-GB" sz="1200" b="0" i="0" u="none" strike="noStrike" cap="none">
                <a:solidFill>
                  <a:schemeClr val="dk1"/>
                </a:solidFill>
                <a:latin typeface="Calibri"/>
                <a:ea typeface="Calibri"/>
                <a:cs typeface="Calibri"/>
                <a:sym typeface="Calibri"/>
              </a:rPr>
              <a:t>Merchandise</a:t>
            </a:r>
            <a:endParaRPr sz="1200" b="0" i="0" u="none" strike="noStrike" cap="none">
              <a:solidFill>
                <a:schemeClr val="dk1"/>
              </a:solidFill>
              <a:latin typeface="Calibri"/>
              <a:ea typeface="Calibri"/>
              <a:cs typeface="Calibri"/>
              <a:sym typeface="Calibri"/>
            </a:endParaRPr>
          </a:p>
        </p:txBody>
      </p:sp>
      <p:sp>
        <p:nvSpPr>
          <p:cNvPr id="598" name="Google Shape;598;g3a1b97ac82f_0_7"/>
          <p:cNvSpPr/>
          <p:nvPr/>
        </p:nvSpPr>
        <p:spPr>
          <a:xfrm>
            <a:off x="1934395" y="4093845"/>
            <a:ext cx="514500" cy="164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200"/>
              <a:buFont typeface="Arial"/>
              <a:buNone/>
            </a:pPr>
            <a:r>
              <a:rPr lang="en-GB" sz="1200" b="0" i="0" u="none" strike="noStrike" cap="none">
                <a:solidFill>
                  <a:schemeClr val="dk1"/>
                </a:solidFill>
                <a:latin typeface="Calibri"/>
                <a:ea typeface="Calibri"/>
                <a:cs typeface="Calibri"/>
                <a:sym typeface="Calibri"/>
              </a:rPr>
              <a:t>Services</a:t>
            </a:r>
            <a:endParaRPr sz="1200" b="0" i="0" u="none" strike="noStrike" cap="none">
              <a:solidFill>
                <a:schemeClr val="dk1"/>
              </a:solidFill>
              <a:latin typeface="Calibri"/>
              <a:ea typeface="Calibri"/>
              <a:cs typeface="Calibri"/>
              <a:sym typeface="Calibri"/>
            </a:endParaRPr>
          </a:p>
        </p:txBody>
      </p:sp>
      <p:sp>
        <p:nvSpPr>
          <p:cNvPr id="599" name="Google Shape;599;g3a1b97ac82f_0_7"/>
          <p:cNvSpPr/>
          <p:nvPr/>
        </p:nvSpPr>
        <p:spPr>
          <a:xfrm>
            <a:off x="529458" y="1174433"/>
            <a:ext cx="144000" cy="144000"/>
          </a:xfrm>
          <a:prstGeom prst="rect">
            <a:avLst/>
          </a:prstGeom>
          <a:solidFill>
            <a:srgbClr val="4472C4"/>
          </a:solidFill>
          <a:ln w="9525"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600" name="Google Shape;600;g3a1b97ac82f_0_7"/>
          <p:cNvSpPr/>
          <p:nvPr/>
        </p:nvSpPr>
        <p:spPr>
          <a:xfrm>
            <a:off x="1013421" y="1174433"/>
            <a:ext cx="144000" cy="144000"/>
          </a:xfrm>
          <a:prstGeom prst="rect">
            <a:avLst/>
          </a:prstGeom>
          <a:solidFill>
            <a:srgbClr val="ED7D31"/>
          </a:solidFill>
          <a:ln w="9525"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601" name="Google Shape;601;g3a1b97ac82f_0_7"/>
          <p:cNvSpPr/>
          <p:nvPr/>
        </p:nvSpPr>
        <p:spPr>
          <a:xfrm>
            <a:off x="711626" y="1183952"/>
            <a:ext cx="301800" cy="144000"/>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1100"/>
              <a:buFont typeface="Arial"/>
              <a:buNone/>
            </a:pPr>
            <a:r>
              <a:rPr lang="en-GB" sz="1100" b="0" i="0" u="none" strike="noStrike" cap="none" dirty="0">
                <a:solidFill>
                  <a:schemeClr val="dk1"/>
                </a:solidFill>
                <a:latin typeface="Calibri"/>
                <a:ea typeface="Calibri"/>
                <a:cs typeface="Calibri"/>
                <a:sym typeface="Calibri"/>
              </a:rPr>
              <a:t>US</a:t>
            </a:r>
            <a:endParaRPr sz="1100" b="0" i="0" u="none" strike="noStrike" cap="none" dirty="0">
              <a:solidFill>
                <a:schemeClr val="dk1"/>
              </a:solidFill>
              <a:latin typeface="Calibri"/>
              <a:ea typeface="Calibri"/>
              <a:cs typeface="Calibri"/>
              <a:sym typeface="Calibri"/>
            </a:endParaRPr>
          </a:p>
        </p:txBody>
      </p:sp>
      <p:sp>
        <p:nvSpPr>
          <p:cNvPr id="602" name="Google Shape;602;g3a1b97ac82f_0_7"/>
          <p:cNvSpPr/>
          <p:nvPr/>
        </p:nvSpPr>
        <p:spPr>
          <a:xfrm>
            <a:off x="1195572" y="1183950"/>
            <a:ext cx="1209300" cy="144000"/>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1100"/>
              <a:buFont typeface="Arial"/>
              <a:buNone/>
            </a:pPr>
            <a:r>
              <a:rPr lang="en-GB" sz="1100" b="0" i="0" u="none" strike="noStrike" cap="none" dirty="0">
                <a:solidFill>
                  <a:schemeClr val="dk1"/>
                </a:solidFill>
                <a:latin typeface="Calibri"/>
                <a:ea typeface="Calibri"/>
                <a:cs typeface="Calibri"/>
                <a:sym typeface="Calibri"/>
              </a:rPr>
              <a:t>Rest of the world</a:t>
            </a:r>
            <a:endParaRPr sz="1100" b="0" i="0" u="none" strike="noStrike" cap="none" dirty="0">
              <a:solidFill>
                <a:schemeClr val="dk1"/>
              </a:solidFill>
              <a:latin typeface="Calibri"/>
              <a:ea typeface="Calibri"/>
              <a:cs typeface="Calibri"/>
              <a:sym typeface="Calibri"/>
            </a:endParaRPr>
          </a:p>
        </p:txBody>
      </p:sp>
      <p:sp>
        <p:nvSpPr>
          <p:cNvPr id="603" name="Google Shape;603;g3a1b97ac82f_0_7"/>
          <p:cNvSpPr txBox="1"/>
          <p:nvPr/>
        </p:nvSpPr>
        <p:spPr>
          <a:xfrm>
            <a:off x="3102160" y="828465"/>
            <a:ext cx="1945200" cy="1938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chemeClr val="dk1"/>
              </a:buClr>
              <a:buSzPts val="1400"/>
              <a:buFont typeface="Arial"/>
              <a:buNone/>
            </a:pPr>
            <a:r>
              <a:rPr lang="en-GB" sz="1400" b="1" i="0" u="none" strike="noStrike" cap="none">
                <a:solidFill>
                  <a:schemeClr val="dk1"/>
                </a:solidFill>
                <a:latin typeface="Calibri"/>
                <a:ea typeface="Calibri"/>
                <a:cs typeface="Calibri"/>
                <a:sym typeface="Calibri"/>
              </a:rPr>
              <a:t>Key insights</a:t>
            </a:r>
            <a:endParaRPr sz="1100" b="0" i="0" u="none" strike="noStrike" cap="none">
              <a:solidFill>
                <a:srgbClr val="000000"/>
              </a:solidFill>
              <a:latin typeface="Arial"/>
              <a:ea typeface="Arial"/>
              <a:cs typeface="Arial"/>
              <a:sym typeface="Arial"/>
            </a:endParaRPr>
          </a:p>
        </p:txBody>
      </p:sp>
      <p:cxnSp>
        <p:nvCxnSpPr>
          <p:cNvPr id="604" name="Google Shape;604;g3a1b97ac82f_0_7"/>
          <p:cNvCxnSpPr/>
          <p:nvPr/>
        </p:nvCxnSpPr>
        <p:spPr>
          <a:xfrm>
            <a:off x="2930949" y="1123236"/>
            <a:ext cx="0" cy="3180300"/>
          </a:xfrm>
          <a:prstGeom prst="straightConnector1">
            <a:avLst/>
          </a:prstGeom>
          <a:noFill/>
          <a:ln w="12700" cap="flat" cmpd="sng">
            <a:solidFill>
              <a:schemeClr val="dk1"/>
            </a:solidFill>
            <a:prstDash val="solid"/>
            <a:miter lim="800000"/>
            <a:headEnd type="none" w="sm" len="sm"/>
            <a:tailEnd type="none" w="sm" len="sm"/>
          </a:ln>
        </p:spPr>
      </p:cxnSp>
      <p:grpSp>
        <p:nvGrpSpPr>
          <p:cNvPr id="605" name="Google Shape;605;g3a1b97ac82f_0_7"/>
          <p:cNvGrpSpPr/>
          <p:nvPr/>
        </p:nvGrpSpPr>
        <p:grpSpPr>
          <a:xfrm>
            <a:off x="2822603" y="968426"/>
            <a:ext cx="201241" cy="201241"/>
            <a:chOff x="1016000" y="1016000"/>
            <a:chExt cx="396300" cy="396300"/>
          </a:xfrm>
        </p:grpSpPr>
        <p:sp>
          <p:nvSpPr>
            <p:cNvPr id="606" name="Google Shape;606;g3a1b97ac82f_0_7"/>
            <p:cNvSpPr/>
            <p:nvPr/>
          </p:nvSpPr>
          <p:spPr>
            <a:xfrm>
              <a:off x="1016000" y="1016000"/>
              <a:ext cx="396300" cy="396300"/>
            </a:xfrm>
            <a:prstGeom prst="ellipse">
              <a:avLst/>
            </a:prstGeom>
            <a:solidFill>
              <a:schemeClr val="accent1"/>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07" name="Google Shape;607;g3a1b97ac82f_0_7"/>
            <p:cNvPicPr preferRelativeResize="0"/>
            <p:nvPr/>
          </p:nvPicPr>
          <p:blipFill rotWithShape="1">
            <a:blip r:embed="rId3">
              <a:alphaModFix/>
            </a:blip>
            <a:srcRect/>
            <a:stretch/>
          </p:blipFill>
          <p:spPr>
            <a:xfrm>
              <a:off x="1023614" y="1023614"/>
              <a:ext cx="381000" cy="381000"/>
            </a:xfrm>
            <a:prstGeom prst="rect">
              <a:avLst/>
            </a:prstGeom>
            <a:noFill/>
            <a:ln>
              <a:noFill/>
            </a:ln>
          </p:spPr>
        </p:pic>
      </p:grpSp>
      <p:pic>
        <p:nvPicPr>
          <p:cNvPr id="608" name="Google Shape;608;g3a1b97ac82f_0_7"/>
          <p:cNvPicPr preferRelativeResize="0"/>
          <p:nvPr/>
        </p:nvPicPr>
        <p:blipFill rotWithShape="1">
          <a:blip r:embed="rId4">
            <a:alphaModFix/>
          </a:blip>
          <a:srcRect/>
          <a:stretch/>
        </p:blipFill>
        <p:spPr>
          <a:xfrm>
            <a:off x="478154" y="1429144"/>
            <a:ext cx="2452800" cy="2888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20"/>
          <p:cNvSpPr txBox="1"/>
          <p:nvPr/>
        </p:nvSpPr>
        <p:spPr>
          <a:xfrm>
            <a:off x="2256745" y="2139696"/>
            <a:ext cx="4630510" cy="749153"/>
          </a:xfrm>
          <a:prstGeom prst="rect">
            <a:avLst/>
          </a:prstGeom>
          <a:noFill/>
          <a:ln>
            <a:noFill/>
          </a:ln>
        </p:spPr>
        <p:txBody>
          <a:bodyPr spcFirstLastPara="1" wrap="square" lIns="91425" tIns="91425" rIns="91425" bIns="91425" anchor="b" anchorCtr="0">
            <a:normAutofit/>
          </a:bodyPr>
          <a:lstStyle/>
          <a:p>
            <a:pPr marL="0" marR="0" lvl="0" indent="0" algn="ctr" rtl="0">
              <a:lnSpc>
                <a:spcPct val="90000"/>
              </a:lnSpc>
              <a:spcBef>
                <a:spcPts val="0"/>
              </a:spcBef>
              <a:spcAft>
                <a:spcPts val="0"/>
              </a:spcAft>
              <a:buClr>
                <a:schemeClr val="dk1"/>
              </a:buClr>
              <a:buSzPts val="4500"/>
              <a:buFont typeface="Calibri"/>
              <a:buNone/>
            </a:pPr>
            <a:r>
              <a:rPr lang="en-GB" sz="3600" b="0" i="0" u="none" strike="noStrike" cap="none">
                <a:solidFill>
                  <a:schemeClr val="dk1"/>
                </a:solidFill>
                <a:latin typeface="Garamond"/>
                <a:ea typeface="Garamond"/>
                <a:cs typeface="Garamond"/>
                <a:sym typeface="Garamond"/>
              </a:rPr>
              <a:t>Growth</a:t>
            </a:r>
            <a:endParaRPr/>
          </a:p>
        </p:txBody>
      </p:sp>
      <p:cxnSp>
        <p:nvCxnSpPr>
          <p:cNvPr id="614" name="Google Shape;614;p20"/>
          <p:cNvCxnSpPr/>
          <p:nvPr/>
        </p:nvCxnSpPr>
        <p:spPr>
          <a:xfrm>
            <a:off x="0" y="2888850"/>
            <a:ext cx="9144000" cy="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21"/>
          <p:cNvSpPr txBox="1">
            <a:spLocks noGrp="1"/>
          </p:cNvSpPr>
          <p:nvPr>
            <p:ph type="title"/>
          </p:nvPr>
        </p:nvSpPr>
        <p:spPr>
          <a:xfrm>
            <a:off x="215900" y="467578"/>
            <a:ext cx="8653800" cy="290849"/>
          </a:xfrm>
          <a:prstGeom prst="rect">
            <a:avLst/>
          </a:prstGeom>
          <a:noFill/>
          <a:ln>
            <a:noFill/>
          </a:ln>
        </p:spPr>
        <p:txBody>
          <a:bodyPr spcFirstLastPara="1" wrap="square" lIns="0" tIns="0" rIns="0" bIns="0" anchor="ctr" anchorCtr="0">
            <a:spAutoFit/>
          </a:bodyPr>
          <a:lstStyle/>
          <a:p>
            <a:pPr marL="0" lvl="0" indent="0" algn="ctr" rtl="0">
              <a:lnSpc>
                <a:spcPct val="90000"/>
              </a:lnSpc>
              <a:spcBef>
                <a:spcPts val="0"/>
              </a:spcBef>
              <a:spcAft>
                <a:spcPts val="0"/>
              </a:spcAft>
              <a:buSzPts val="2100"/>
              <a:buNone/>
            </a:pPr>
            <a:r>
              <a:rPr lang="en-GB" sz="2100" b="1" dirty="0">
                <a:latin typeface="Garamond"/>
                <a:ea typeface="Garamond"/>
                <a:cs typeface="Garamond"/>
                <a:sym typeface="Garamond"/>
              </a:rPr>
              <a:t>Aggregate demand growth in Q1 2025-26 has been broad based</a:t>
            </a:r>
            <a:endParaRPr sz="2100" b="1" dirty="0">
              <a:latin typeface="Garamond"/>
              <a:ea typeface="Garamond"/>
              <a:cs typeface="Garamond"/>
              <a:sym typeface="Garamond"/>
            </a:endParaRPr>
          </a:p>
        </p:txBody>
      </p:sp>
      <p:pic>
        <p:nvPicPr>
          <p:cNvPr id="621" name="Google Shape;621;p21"/>
          <p:cNvPicPr preferRelativeResize="0"/>
          <p:nvPr/>
        </p:nvPicPr>
        <p:blipFill rotWithShape="1">
          <a:blip r:embed="rId3">
            <a:alphaModFix/>
          </a:blip>
          <a:srcRect/>
          <a:stretch/>
        </p:blipFill>
        <p:spPr>
          <a:xfrm>
            <a:off x="396275" y="4687750"/>
            <a:ext cx="775571" cy="150950"/>
          </a:xfrm>
          <a:prstGeom prst="rect">
            <a:avLst/>
          </a:prstGeom>
          <a:noFill/>
          <a:ln>
            <a:noFill/>
          </a:ln>
        </p:spPr>
      </p:pic>
      <p:grpSp>
        <p:nvGrpSpPr>
          <p:cNvPr id="3" name="Group 2">
            <a:extLst>
              <a:ext uri="{FF2B5EF4-FFF2-40B4-BE49-F238E27FC236}">
                <a16:creationId xmlns:a16="http://schemas.microsoft.com/office/drawing/2014/main" id="{4126E8BC-2F9C-C344-A28F-7D9A58C8F38C}"/>
              </a:ext>
            </a:extLst>
          </p:cNvPr>
          <p:cNvGrpSpPr/>
          <p:nvPr/>
        </p:nvGrpSpPr>
        <p:grpSpPr>
          <a:xfrm>
            <a:off x="396275" y="1049200"/>
            <a:ext cx="8362950" cy="3638550"/>
            <a:chOff x="396275" y="1049200"/>
            <a:chExt cx="8362950" cy="3638550"/>
          </a:xfrm>
        </p:grpSpPr>
        <p:pic>
          <p:nvPicPr>
            <p:cNvPr id="620" name="Google Shape;620;p21"/>
            <p:cNvPicPr preferRelativeResize="0"/>
            <p:nvPr/>
          </p:nvPicPr>
          <p:blipFill rotWithShape="1">
            <a:blip r:embed="rId4">
              <a:alphaModFix/>
            </a:blip>
            <a:srcRect/>
            <a:stretch/>
          </p:blipFill>
          <p:spPr>
            <a:xfrm>
              <a:off x="396275" y="1049200"/>
              <a:ext cx="8362950" cy="3638550"/>
            </a:xfrm>
            <a:prstGeom prst="rect">
              <a:avLst/>
            </a:prstGeom>
            <a:noFill/>
            <a:ln>
              <a:noFill/>
            </a:ln>
          </p:spPr>
        </p:pic>
        <p:sp>
          <p:nvSpPr>
            <p:cNvPr id="2" name="TextBox 1">
              <a:extLst>
                <a:ext uri="{FF2B5EF4-FFF2-40B4-BE49-F238E27FC236}">
                  <a16:creationId xmlns:a16="http://schemas.microsoft.com/office/drawing/2014/main" id="{BAE860D1-9097-393E-60E1-B13705A95670}"/>
                </a:ext>
              </a:extLst>
            </p:cNvPr>
            <p:cNvSpPr txBox="1"/>
            <p:nvPr/>
          </p:nvSpPr>
          <p:spPr>
            <a:xfrm>
              <a:off x="440655" y="4318418"/>
              <a:ext cx="2040811" cy="369332"/>
            </a:xfrm>
            <a:prstGeom prst="rect">
              <a:avLst/>
            </a:prstGeom>
            <a:solidFill>
              <a:srgbClr val="D1DEEF"/>
            </a:solidFill>
          </p:spPr>
          <p:txBody>
            <a:bodyPr wrap="square" rtlCol="0">
              <a:spAutoFit/>
            </a:bodyPr>
            <a:lstStyle/>
            <a:p>
              <a:r>
                <a:rPr lang="en-IN" sz="1800" dirty="0">
                  <a:latin typeface="Calibri" panose="020F0502020204030204" pitchFamily="34" charset="0"/>
                  <a:ea typeface="Calibri" panose="020F0502020204030204" pitchFamily="34" charset="0"/>
                  <a:cs typeface="Calibri" panose="020F0502020204030204" pitchFamily="34" charset="0"/>
                </a:rPr>
                <a:t>Trade Deficit</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24"/>
          <p:cNvSpPr txBox="1">
            <a:spLocks noGrp="1"/>
          </p:cNvSpPr>
          <p:nvPr>
            <p:ph type="title"/>
          </p:nvPr>
        </p:nvSpPr>
        <p:spPr>
          <a:xfrm>
            <a:off x="215900" y="342337"/>
            <a:ext cx="8520600" cy="290849"/>
          </a:xfrm>
          <a:prstGeom prst="rect">
            <a:avLst/>
          </a:prstGeom>
          <a:noFill/>
          <a:ln>
            <a:noFill/>
          </a:ln>
        </p:spPr>
        <p:txBody>
          <a:bodyPr spcFirstLastPara="1" wrap="square" lIns="0" tIns="0" rIns="0" bIns="0" anchor="ctr" anchorCtr="0">
            <a:spAutoFit/>
          </a:bodyPr>
          <a:lstStyle/>
          <a:p>
            <a:pPr marL="0" lvl="0" indent="0" algn="ctr" rtl="0">
              <a:lnSpc>
                <a:spcPct val="90000"/>
              </a:lnSpc>
              <a:spcBef>
                <a:spcPts val="0"/>
              </a:spcBef>
              <a:spcAft>
                <a:spcPts val="0"/>
              </a:spcAft>
              <a:buSzPts val="2100"/>
              <a:buNone/>
            </a:pPr>
            <a:r>
              <a:rPr lang="en-GB" sz="2100" b="1" dirty="0">
                <a:latin typeface="Garamond"/>
                <a:ea typeface="Garamond"/>
                <a:cs typeface="Garamond"/>
                <a:sym typeface="Garamond"/>
              </a:rPr>
              <a:t>Growth mainly driven by robust public sector investment </a:t>
            </a:r>
            <a:endParaRPr sz="2100" b="1" dirty="0">
              <a:latin typeface="Garamond"/>
              <a:ea typeface="Garamond"/>
              <a:cs typeface="Garamond"/>
              <a:sym typeface="Garamond"/>
            </a:endParaRPr>
          </a:p>
        </p:txBody>
      </p:sp>
      <p:pic>
        <p:nvPicPr>
          <p:cNvPr id="644" name="Google Shape;644;p24"/>
          <p:cNvPicPr preferRelativeResize="0"/>
          <p:nvPr/>
        </p:nvPicPr>
        <p:blipFill rotWithShape="1">
          <a:blip r:embed="rId3">
            <a:alphaModFix/>
          </a:blip>
          <a:srcRect/>
          <a:stretch/>
        </p:blipFill>
        <p:spPr>
          <a:xfrm>
            <a:off x="124500" y="979657"/>
            <a:ext cx="4732226" cy="3105150"/>
          </a:xfrm>
          <a:prstGeom prst="rect">
            <a:avLst/>
          </a:prstGeom>
          <a:noFill/>
          <a:ln>
            <a:noFill/>
          </a:ln>
        </p:spPr>
      </p:pic>
      <p:pic>
        <p:nvPicPr>
          <p:cNvPr id="645" name="Google Shape;645;p24"/>
          <p:cNvPicPr preferRelativeResize="0"/>
          <p:nvPr/>
        </p:nvPicPr>
        <p:blipFill rotWithShape="1">
          <a:blip r:embed="rId4">
            <a:alphaModFix/>
          </a:blip>
          <a:srcRect/>
          <a:stretch/>
        </p:blipFill>
        <p:spPr>
          <a:xfrm>
            <a:off x="4953326" y="940150"/>
            <a:ext cx="3982474" cy="3184165"/>
          </a:xfrm>
          <a:prstGeom prst="rect">
            <a:avLst/>
          </a:prstGeom>
          <a:noFill/>
          <a:ln>
            <a:noFill/>
          </a:ln>
        </p:spPr>
      </p:pic>
      <p:sp>
        <p:nvSpPr>
          <p:cNvPr id="646" name="Google Shape;646;p24"/>
          <p:cNvSpPr txBox="1"/>
          <p:nvPr/>
        </p:nvSpPr>
        <p:spPr>
          <a:xfrm>
            <a:off x="124500" y="4039775"/>
            <a:ext cx="1692900" cy="232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chemeClr val="dk1"/>
                </a:solidFill>
                <a:latin typeface="Proxima Nova"/>
                <a:ea typeface="Proxima Nova"/>
                <a:cs typeface="Proxima Nova"/>
                <a:sym typeface="Proxima Nova"/>
              </a:rPr>
              <a:t>Source: CMIE CAPEX</a:t>
            </a:r>
            <a:endParaRPr sz="800" b="0" i="0" u="none" strike="noStrike" cap="none">
              <a:solidFill>
                <a:schemeClr val="dk1"/>
              </a:solidFill>
              <a:latin typeface="Proxima Nova"/>
              <a:ea typeface="Proxima Nova"/>
              <a:cs typeface="Proxima Nova"/>
              <a:sym typeface="Proxima Nov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950" name="Google Shape;950;p48"/>
          <p:cNvSpPr txBox="1">
            <a:spLocks noGrp="1"/>
          </p:cNvSpPr>
          <p:nvPr>
            <p:ph type="title"/>
          </p:nvPr>
        </p:nvSpPr>
        <p:spPr>
          <a:xfrm>
            <a:off x="215900" y="331675"/>
            <a:ext cx="8520600" cy="290849"/>
          </a:xfrm>
          <a:prstGeom prst="rect">
            <a:avLst/>
          </a:prstGeom>
          <a:noFill/>
          <a:ln>
            <a:noFill/>
          </a:ln>
        </p:spPr>
        <p:txBody>
          <a:bodyPr spcFirstLastPara="1" wrap="square" lIns="0" tIns="0" rIns="0" bIns="0" anchor="ctr" anchorCtr="0">
            <a:spAutoFit/>
          </a:bodyPr>
          <a:lstStyle/>
          <a:p>
            <a:pPr marL="0" lvl="0" indent="0" algn="l" rtl="0">
              <a:lnSpc>
                <a:spcPct val="90000"/>
              </a:lnSpc>
              <a:spcBef>
                <a:spcPts val="0"/>
              </a:spcBef>
              <a:spcAft>
                <a:spcPts val="0"/>
              </a:spcAft>
              <a:buSzPts val="2100"/>
              <a:buNone/>
            </a:pPr>
            <a:r>
              <a:rPr lang="en-GB" sz="2100" b="1">
                <a:latin typeface="Garamond"/>
                <a:ea typeface="Garamond"/>
                <a:cs typeface="Garamond"/>
                <a:sym typeface="Garamond"/>
              </a:rPr>
              <a:t>Industrial performance outlook mixed for FY 26</a:t>
            </a:r>
            <a:endParaRPr sz="2100" b="1">
              <a:latin typeface="Garamond"/>
              <a:ea typeface="Garamond"/>
              <a:cs typeface="Garamond"/>
              <a:sym typeface="Garamond"/>
            </a:endParaRPr>
          </a:p>
        </p:txBody>
      </p:sp>
      <p:sp>
        <p:nvSpPr>
          <p:cNvPr id="951" name="Google Shape;951;p48"/>
          <p:cNvSpPr txBox="1">
            <a:spLocks noGrp="1"/>
          </p:cNvSpPr>
          <p:nvPr>
            <p:ph type="body" idx="1"/>
          </p:nvPr>
        </p:nvSpPr>
        <p:spPr>
          <a:xfrm>
            <a:off x="4769724" y="2839925"/>
            <a:ext cx="4157700" cy="1990500"/>
          </a:xfrm>
          <a:prstGeom prst="rect">
            <a:avLst/>
          </a:prstGeom>
          <a:noFill/>
          <a:ln>
            <a:noFill/>
          </a:ln>
        </p:spPr>
        <p:txBody>
          <a:bodyPr spcFirstLastPara="1" wrap="square" lIns="91425" tIns="91425" rIns="91425" bIns="91425" anchor="t" anchorCtr="0">
            <a:noAutofit/>
          </a:bodyPr>
          <a:lstStyle/>
          <a:p>
            <a:pPr marL="457200" lvl="0" indent="-317500" algn="l" rtl="0">
              <a:lnSpc>
                <a:spcPct val="90000"/>
              </a:lnSpc>
              <a:spcBef>
                <a:spcPts val="0"/>
              </a:spcBef>
              <a:spcAft>
                <a:spcPts val="0"/>
              </a:spcAft>
              <a:buClr>
                <a:srgbClr val="000000"/>
              </a:buClr>
              <a:buSzPts val="1400"/>
              <a:buFont typeface="Garamond"/>
              <a:buChar char="●"/>
            </a:pPr>
            <a:r>
              <a:rPr lang="en-GB" sz="1400">
                <a:solidFill>
                  <a:srgbClr val="000000"/>
                </a:solidFill>
                <a:latin typeface="Garamond"/>
                <a:ea typeface="Garamond"/>
                <a:cs typeface="Garamond"/>
                <a:sym typeface="Garamond"/>
              </a:rPr>
              <a:t>Performance of passenger cars sector picked up in pre-festive time</a:t>
            </a:r>
            <a:endParaRPr sz="1400">
              <a:solidFill>
                <a:srgbClr val="000000"/>
              </a:solidFill>
              <a:latin typeface="Garamond"/>
              <a:ea typeface="Garamond"/>
              <a:cs typeface="Garamond"/>
              <a:sym typeface="Garamond"/>
            </a:endParaRPr>
          </a:p>
          <a:p>
            <a:pPr marL="457200" lvl="0" indent="-317500" algn="l" rtl="0">
              <a:lnSpc>
                <a:spcPct val="90000"/>
              </a:lnSpc>
              <a:spcBef>
                <a:spcPts val="1000"/>
              </a:spcBef>
              <a:spcAft>
                <a:spcPts val="0"/>
              </a:spcAft>
              <a:buClr>
                <a:srgbClr val="000000"/>
              </a:buClr>
              <a:buSzPts val="1400"/>
              <a:buFont typeface="Garamond"/>
              <a:buChar char="●"/>
            </a:pPr>
            <a:r>
              <a:rPr lang="en-GB" sz="1400">
                <a:solidFill>
                  <a:srgbClr val="000000"/>
                </a:solidFill>
                <a:latin typeface="Garamond"/>
                <a:ea typeface="Garamond"/>
                <a:cs typeface="Garamond"/>
                <a:sym typeface="Garamond"/>
              </a:rPr>
              <a:t>Construction sector growth moderated in the beginning of H2 FY26</a:t>
            </a:r>
            <a:endParaRPr sz="1400">
              <a:solidFill>
                <a:srgbClr val="000000"/>
              </a:solidFill>
              <a:latin typeface="Garamond"/>
              <a:ea typeface="Garamond"/>
              <a:cs typeface="Garamond"/>
              <a:sym typeface="Garamond"/>
            </a:endParaRPr>
          </a:p>
          <a:p>
            <a:pPr marL="457200" lvl="0" indent="-317500" algn="l" rtl="0">
              <a:lnSpc>
                <a:spcPct val="90000"/>
              </a:lnSpc>
              <a:spcBef>
                <a:spcPts val="1000"/>
              </a:spcBef>
              <a:spcAft>
                <a:spcPts val="1000"/>
              </a:spcAft>
              <a:buClr>
                <a:srgbClr val="000000"/>
              </a:buClr>
              <a:buSzPts val="1400"/>
              <a:buFont typeface="Garamond"/>
              <a:buChar char="●"/>
            </a:pPr>
            <a:r>
              <a:rPr lang="en-GB" sz="1400">
                <a:solidFill>
                  <a:srgbClr val="000000"/>
                </a:solidFill>
                <a:latin typeface="Garamond"/>
                <a:ea typeface="Garamond"/>
                <a:cs typeface="Garamond"/>
                <a:sym typeface="Garamond"/>
              </a:rPr>
              <a:t>57% growth in Value of new orders for machineries, while it contracted by 11% in infrastructure sector</a:t>
            </a:r>
            <a:endParaRPr sz="1400">
              <a:solidFill>
                <a:srgbClr val="000000"/>
              </a:solidFill>
              <a:latin typeface="Garamond"/>
              <a:ea typeface="Garamond"/>
              <a:cs typeface="Garamond"/>
              <a:sym typeface="Garamond"/>
            </a:endParaRPr>
          </a:p>
        </p:txBody>
      </p:sp>
      <p:pic>
        <p:nvPicPr>
          <p:cNvPr id="952" name="Google Shape;952;p48"/>
          <p:cNvPicPr preferRelativeResize="0"/>
          <p:nvPr/>
        </p:nvPicPr>
        <p:blipFill rotWithShape="1">
          <a:blip r:embed="rId3">
            <a:alphaModFix/>
          </a:blip>
          <a:srcRect/>
          <a:stretch/>
        </p:blipFill>
        <p:spPr>
          <a:xfrm>
            <a:off x="110236" y="680750"/>
            <a:ext cx="4461764" cy="2159175"/>
          </a:xfrm>
          <a:prstGeom prst="rect">
            <a:avLst/>
          </a:prstGeom>
          <a:noFill/>
          <a:ln>
            <a:noFill/>
          </a:ln>
        </p:spPr>
      </p:pic>
      <p:pic>
        <p:nvPicPr>
          <p:cNvPr id="953" name="Google Shape;953;p48"/>
          <p:cNvPicPr preferRelativeResize="0"/>
          <p:nvPr/>
        </p:nvPicPr>
        <p:blipFill rotWithShape="1">
          <a:blip r:embed="rId4">
            <a:alphaModFix/>
          </a:blip>
          <a:srcRect/>
          <a:stretch/>
        </p:blipFill>
        <p:spPr>
          <a:xfrm>
            <a:off x="4728525" y="627075"/>
            <a:ext cx="4240098" cy="2151175"/>
          </a:xfrm>
          <a:prstGeom prst="rect">
            <a:avLst/>
          </a:prstGeom>
          <a:noFill/>
          <a:ln>
            <a:noFill/>
          </a:ln>
        </p:spPr>
      </p:pic>
      <p:pic>
        <p:nvPicPr>
          <p:cNvPr id="954" name="Google Shape;954;p48"/>
          <p:cNvPicPr preferRelativeResize="0"/>
          <p:nvPr/>
        </p:nvPicPr>
        <p:blipFill rotWithShape="1">
          <a:blip r:embed="rId5">
            <a:alphaModFix/>
          </a:blip>
          <a:srcRect/>
          <a:stretch/>
        </p:blipFill>
        <p:spPr>
          <a:xfrm>
            <a:off x="110236" y="2898151"/>
            <a:ext cx="4511934" cy="20604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26"/>
          <p:cNvSpPr txBox="1">
            <a:spLocks noGrp="1"/>
          </p:cNvSpPr>
          <p:nvPr>
            <p:ph type="title"/>
          </p:nvPr>
        </p:nvSpPr>
        <p:spPr>
          <a:xfrm>
            <a:off x="222989" y="126754"/>
            <a:ext cx="8520600" cy="1066446"/>
          </a:xfrm>
          <a:prstGeom prst="rect">
            <a:avLst/>
          </a:prstGeom>
          <a:noFill/>
          <a:ln>
            <a:noFill/>
          </a:ln>
        </p:spPr>
        <p:txBody>
          <a:bodyPr spcFirstLastPara="1" wrap="square" lIns="0" tIns="0" rIns="0" bIns="0" anchor="ctr" anchorCtr="0">
            <a:spAutoFit/>
          </a:bodyPr>
          <a:lstStyle/>
          <a:p>
            <a:pPr marL="0" lvl="0" indent="0" algn="ctr" rtl="0">
              <a:lnSpc>
                <a:spcPct val="90000"/>
              </a:lnSpc>
              <a:spcBef>
                <a:spcPts val="0"/>
              </a:spcBef>
              <a:spcAft>
                <a:spcPts val="0"/>
              </a:spcAft>
              <a:buSzPts val="2100"/>
              <a:buNone/>
            </a:pPr>
            <a:r>
              <a:rPr lang="en-GB" sz="2800" b="1" dirty="0">
                <a:latin typeface="Garamond"/>
                <a:ea typeface="Garamond"/>
                <a:cs typeface="Garamond"/>
                <a:sym typeface="Garamond"/>
              </a:rPr>
              <a:t>Alternative growth Scenarios for FY 26 (with GST restructuring &amp; tariff shock impacts) </a:t>
            </a:r>
            <a:br>
              <a:rPr lang="en-GB" sz="2100" b="1" dirty="0">
                <a:latin typeface="Garamond"/>
                <a:ea typeface="Garamond"/>
                <a:cs typeface="Garamond"/>
                <a:sym typeface="Garamond"/>
              </a:rPr>
            </a:br>
            <a:r>
              <a:rPr lang="en-GB" sz="2100" b="1" dirty="0">
                <a:latin typeface="Garamond"/>
                <a:ea typeface="Garamond"/>
                <a:cs typeface="Garamond"/>
                <a:sym typeface="Garamond"/>
              </a:rPr>
              <a:t>GDP growth  forecast at 6.0—8.8% for FY 25-26</a:t>
            </a:r>
            <a:endParaRPr sz="2100" b="1" dirty="0">
              <a:latin typeface="Garamond"/>
              <a:ea typeface="Garamond"/>
              <a:cs typeface="Garamond"/>
              <a:sym typeface="Garamond"/>
            </a:endParaRPr>
          </a:p>
        </p:txBody>
      </p:sp>
      <p:sp>
        <p:nvSpPr>
          <p:cNvPr id="660" name="Google Shape;660;p26"/>
          <p:cNvSpPr txBox="1"/>
          <p:nvPr/>
        </p:nvSpPr>
        <p:spPr>
          <a:xfrm>
            <a:off x="466061" y="4283454"/>
            <a:ext cx="30000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dirty="0">
                <a:solidFill>
                  <a:srgbClr val="000000"/>
                </a:solidFill>
                <a:latin typeface="Arial"/>
                <a:ea typeface="Arial"/>
                <a:cs typeface="Arial"/>
                <a:sym typeface="Arial"/>
              </a:rPr>
              <a:t>Source: : Authors’ estimates</a:t>
            </a:r>
            <a:endParaRPr sz="1000" b="0" i="0" u="none" strike="noStrike" cap="none" dirty="0">
              <a:solidFill>
                <a:srgbClr val="000000"/>
              </a:solidFill>
              <a:latin typeface="Arial"/>
              <a:ea typeface="Arial"/>
              <a:cs typeface="Arial"/>
              <a:sym typeface="Arial"/>
            </a:endParaRPr>
          </a:p>
        </p:txBody>
      </p:sp>
      <p:graphicFrame>
        <p:nvGraphicFramePr>
          <p:cNvPr id="3" name="Table 2">
            <a:extLst>
              <a:ext uri="{FF2B5EF4-FFF2-40B4-BE49-F238E27FC236}">
                <a16:creationId xmlns:a16="http://schemas.microsoft.com/office/drawing/2014/main" id="{8CCD9710-D424-8411-B0A9-9B44B2FC3EA3}"/>
              </a:ext>
            </a:extLst>
          </p:cNvPr>
          <p:cNvGraphicFramePr>
            <a:graphicFrameLocks noGrp="1"/>
          </p:cNvGraphicFramePr>
          <p:nvPr>
            <p:extLst>
              <p:ext uri="{D42A27DB-BD31-4B8C-83A1-F6EECF244321}">
                <p14:modId xmlns:p14="http://schemas.microsoft.com/office/powerpoint/2010/main" val="3947315800"/>
              </p:ext>
            </p:extLst>
          </p:nvPr>
        </p:nvGraphicFramePr>
        <p:xfrm>
          <a:off x="637953" y="1555750"/>
          <a:ext cx="8179982" cy="1658620"/>
        </p:xfrm>
        <a:graphic>
          <a:graphicData uri="http://schemas.openxmlformats.org/drawingml/2006/table">
            <a:tbl>
              <a:tblPr>
                <a:tableStyleId>{3C2FFA5D-87B4-456A-9821-1D502468CF0F}</a:tableStyleId>
              </a:tblPr>
              <a:tblGrid>
                <a:gridCol w="1288312">
                  <a:extLst>
                    <a:ext uri="{9D8B030D-6E8A-4147-A177-3AD203B41FA5}">
                      <a16:colId xmlns:a16="http://schemas.microsoft.com/office/drawing/2014/main" val="201131683"/>
                    </a:ext>
                  </a:extLst>
                </a:gridCol>
                <a:gridCol w="2078665">
                  <a:extLst>
                    <a:ext uri="{9D8B030D-6E8A-4147-A177-3AD203B41FA5}">
                      <a16:colId xmlns:a16="http://schemas.microsoft.com/office/drawing/2014/main" val="1231907636"/>
                    </a:ext>
                  </a:extLst>
                </a:gridCol>
                <a:gridCol w="2445489">
                  <a:extLst>
                    <a:ext uri="{9D8B030D-6E8A-4147-A177-3AD203B41FA5}">
                      <a16:colId xmlns:a16="http://schemas.microsoft.com/office/drawing/2014/main" val="1323494776"/>
                    </a:ext>
                  </a:extLst>
                </a:gridCol>
                <a:gridCol w="2367516">
                  <a:extLst>
                    <a:ext uri="{9D8B030D-6E8A-4147-A177-3AD203B41FA5}">
                      <a16:colId xmlns:a16="http://schemas.microsoft.com/office/drawing/2014/main" val="4174560273"/>
                    </a:ext>
                  </a:extLst>
                </a:gridCol>
              </a:tblGrid>
              <a:tr h="0">
                <a:tc>
                  <a:txBody>
                    <a:bodyPr/>
                    <a:lstStyle/>
                    <a:p>
                      <a:pPr algn="ctr" fontAlgn="ctr"/>
                      <a:r>
                        <a:rPr lang="en-IN" sz="1800" u="none" strike="noStrike" dirty="0">
                          <a:effectLst/>
                        </a:rPr>
                        <a:t>Baseline</a:t>
                      </a:r>
                      <a:endParaRPr lang="en-IN" sz="1800" b="0"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ctr" fontAlgn="ctr"/>
                      <a:r>
                        <a:rPr lang="en-US" sz="1800" u="none" strike="noStrike" dirty="0">
                          <a:effectLst/>
                        </a:rPr>
                        <a:t>Optimistic View: Effective GST rate declines by 1%; US output 1% above potential</a:t>
                      </a:r>
                      <a:endParaRPr lang="en-US" sz="1800" b="0"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ctr" fontAlgn="ctr"/>
                      <a:r>
                        <a:rPr lang="en-US" sz="1800" u="none" strike="noStrike" dirty="0">
                          <a:effectLst/>
                        </a:rPr>
                        <a:t>Pessimistic View: Effective GST rate declines by 1%; US output 1% below potential</a:t>
                      </a:r>
                      <a:endParaRPr lang="en-US" sz="1800" b="0"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ctr" fontAlgn="ctr"/>
                      <a:r>
                        <a:rPr lang="en-US" sz="1800" u="none" strike="noStrike" dirty="0">
                          <a:effectLst/>
                        </a:rPr>
                        <a:t>Effective GST rate declines by 1%; US output near the potential</a:t>
                      </a:r>
                      <a:endParaRPr lang="en-US" sz="1800" b="0" i="0" u="none" strike="noStrike" dirty="0">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601121798"/>
                  </a:ext>
                </a:extLst>
              </a:tr>
              <a:tr h="184150">
                <a:tc>
                  <a:txBody>
                    <a:bodyPr/>
                    <a:lstStyle/>
                    <a:p>
                      <a:pPr algn="ctr" fontAlgn="ctr"/>
                      <a:r>
                        <a:rPr lang="en-IN" sz="1800" u="none" strike="noStrike" dirty="0">
                          <a:effectLst/>
                        </a:rPr>
                        <a:t>7.1</a:t>
                      </a:r>
                      <a:endParaRPr lang="en-IN" sz="1800" b="0" i="0" u="none" strike="noStrike" dirty="0">
                        <a:solidFill>
                          <a:srgbClr val="000000"/>
                        </a:solidFill>
                        <a:effectLst/>
                        <a:latin typeface="Aptos Narrow" panose="020B0004020202020204" pitchFamily="34" charset="0"/>
                      </a:endParaRPr>
                    </a:p>
                  </a:txBody>
                  <a:tcPr marL="6350" marR="6350" marT="6350" marB="0" anchor="ctr">
                    <a:solidFill>
                      <a:schemeClr val="bg1"/>
                    </a:solidFill>
                  </a:tcPr>
                </a:tc>
                <a:tc>
                  <a:txBody>
                    <a:bodyPr/>
                    <a:lstStyle/>
                    <a:p>
                      <a:pPr algn="ctr" fontAlgn="ctr"/>
                      <a:r>
                        <a:rPr lang="en-IN" sz="1800" u="none" strike="noStrike" dirty="0">
                          <a:effectLst/>
                        </a:rPr>
                        <a:t>8.8</a:t>
                      </a:r>
                      <a:endParaRPr lang="en-IN" sz="1800" b="0" i="0" u="none" strike="noStrike" dirty="0">
                        <a:solidFill>
                          <a:srgbClr val="000000"/>
                        </a:solidFill>
                        <a:effectLst/>
                        <a:latin typeface="Aptos Narrow" panose="020B0004020202020204" pitchFamily="34" charset="0"/>
                      </a:endParaRPr>
                    </a:p>
                  </a:txBody>
                  <a:tcPr marL="6350" marR="6350" marT="6350" marB="0" anchor="ctr">
                    <a:solidFill>
                      <a:schemeClr val="bg1"/>
                    </a:solidFill>
                  </a:tcPr>
                </a:tc>
                <a:tc>
                  <a:txBody>
                    <a:bodyPr/>
                    <a:lstStyle/>
                    <a:p>
                      <a:pPr algn="ctr" fontAlgn="ctr"/>
                      <a:r>
                        <a:rPr lang="en-IN" sz="1800" u="none" strike="noStrike" dirty="0">
                          <a:effectLst/>
                        </a:rPr>
                        <a:t>6</a:t>
                      </a:r>
                      <a:endParaRPr lang="en-IN" sz="1800" b="0" i="0" u="none" strike="noStrike" dirty="0">
                        <a:solidFill>
                          <a:srgbClr val="000000"/>
                        </a:solidFill>
                        <a:effectLst/>
                        <a:latin typeface="Aptos Narrow" panose="020B0004020202020204" pitchFamily="34" charset="0"/>
                      </a:endParaRPr>
                    </a:p>
                  </a:txBody>
                  <a:tcPr marL="6350" marR="6350" marT="6350" marB="0" anchor="ctr">
                    <a:solidFill>
                      <a:schemeClr val="bg1"/>
                    </a:solidFill>
                  </a:tcPr>
                </a:tc>
                <a:tc>
                  <a:txBody>
                    <a:bodyPr/>
                    <a:lstStyle/>
                    <a:p>
                      <a:pPr algn="ctr" fontAlgn="ctr"/>
                      <a:r>
                        <a:rPr lang="en-IN" sz="1800" u="none" strike="noStrike" dirty="0">
                          <a:effectLst/>
                        </a:rPr>
                        <a:t>7.4</a:t>
                      </a:r>
                      <a:endParaRPr lang="en-IN" sz="1800" b="0" i="0" u="none" strike="noStrike" dirty="0">
                        <a:solidFill>
                          <a:srgbClr val="000000"/>
                        </a:solidFill>
                        <a:effectLst/>
                        <a:latin typeface="Aptos Narrow" panose="020B0004020202020204" pitchFamily="34" charset="0"/>
                      </a:endParaRPr>
                    </a:p>
                  </a:txBody>
                  <a:tcPr marL="6350" marR="6350" marT="6350" marB="0" anchor="ctr">
                    <a:solidFill>
                      <a:schemeClr val="bg1"/>
                    </a:solidFill>
                  </a:tcPr>
                </a:tc>
                <a:extLst>
                  <a:ext uri="{0D108BD9-81ED-4DB2-BD59-A6C34878D82A}">
                    <a16:rowId xmlns:a16="http://schemas.microsoft.com/office/drawing/2014/main" val="2353014122"/>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28"/>
          <p:cNvSpPr txBox="1">
            <a:spLocks noGrp="1"/>
          </p:cNvSpPr>
          <p:nvPr>
            <p:ph type="title"/>
          </p:nvPr>
        </p:nvSpPr>
        <p:spPr>
          <a:xfrm>
            <a:off x="262400" y="139000"/>
            <a:ext cx="8520600" cy="581700"/>
          </a:xfrm>
          <a:prstGeom prst="rect">
            <a:avLst/>
          </a:prstGeom>
          <a:noFill/>
          <a:ln>
            <a:noFill/>
          </a:ln>
        </p:spPr>
        <p:txBody>
          <a:bodyPr spcFirstLastPara="1" wrap="square" lIns="0" tIns="0" rIns="0" bIns="0" anchor="ctr" anchorCtr="0">
            <a:spAutoFit/>
          </a:bodyPr>
          <a:lstStyle/>
          <a:p>
            <a:pPr marL="0" lvl="0" indent="0" algn="ctr" rtl="0">
              <a:lnSpc>
                <a:spcPct val="90000"/>
              </a:lnSpc>
              <a:spcBef>
                <a:spcPts val="0"/>
              </a:spcBef>
              <a:spcAft>
                <a:spcPts val="0"/>
              </a:spcAft>
              <a:buSzPts val="2100"/>
              <a:buNone/>
            </a:pPr>
            <a:r>
              <a:rPr lang="en-GB" sz="2100" b="1" dirty="0">
                <a:latin typeface="Garamond"/>
                <a:ea typeface="Garamond"/>
                <a:cs typeface="Garamond"/>
                <a:sym typeface="Garamond"/>
              </a:rPr>
              <a:t>Headline inflation well below 4% target on account of moderating food and energy inflation, while core inflation rising</a:t>
            </a:r>
            <a:endParaRPr sz="2100" b="1" dirty="0">
              <a:latin typeface="Garamond"/>
              <a:ea typeface="Garamond"/>
              <a:cs typeface="Garamond"/>
              <a:sym typeface="Garamond"/>
            </a:endParaRPr>
          </a:p>
        </p:txBody>
      </p:sp>
      <p:sp>
        <p:nvSpPr>
          <p:cNvPr id="672" name="Google Shape;672;p28"/>
          <p:cNvSpPr txBox="1">
            <a:spLocks noGrp="1"/>
          </p:cNvSpPr>
          <p:nvPr>
            <p:ph type="body" idx="1"/>
          </p:nvPr>
        </p:nvSpPr>
        <p:spPr>
          <a:xfrm>
            <a:off x="311700" y="3414598"/>
            <a:ext cx="8520600" cy="1174500"/>
          </a:xfrm>
          <a:prstGeom prst="rect">
            <a:avLst/>
          </a:prstGeom>
          <a:noFill/>
          <a:ln>
            <a:noFill/>
          </a:ln>
        </p:spPr>
        <p:txBody>
          <a:bodyPr spcFirstLastPara="1" wrap="square" lIns="91425" tIns="91425" rIns="91425" bIns="91425" anchor="t" anchorCtr="0">
            <a:noAutofit/>
          </a:bodyPr>
          <a:lstStyle/>
          <a:p>
            <a:pPr marL="457200" lvl="0" indent="-331787" algn="l" rtl="0">
              <a:lnSpc>
                <a:spcPct val="95000"/>
              </a:lnSpc>
              <a:spcBef>
                <a:spcPts val="1000"/>
              </a:spcBef>
              <a:spcAft>
                <a:spcPts val="0"/>
              </a:spcAft>
              <a:buClr>
                <a:schemeClr val="dk1"/>
              </a:buClr>
              <a:buSzPts val="1625"/>
              <a:buFont typeface="Garamond"/>
              <a:buChar char="●"/>
            </a:pPr>
            <a:r>
              <a:rPr lang="en-GB" sz="1625" b="1" dirty="0">
                <a:solidFill>
                  <a:schemeClr val="dk1"/>
                </a:solidFill>
                <a:latin typeface="Garamond"/>
                <a:ea typeface="Garamond"/>
                <a:cs typeface="Garamond"/>
                <a:sym typeface="Garamond"/>
              </a:rPr>
              <a:t>CPI food inflation moderating due to deflation in most of food items, mainly on account of Vegetable and Pulses prices, while Edible oil inflation is high.</a:t>
            </a:r>
            <a:endParaRPr sz="1625" b="1" dirty="0">
              <a:solidFill>
                <a:schemeClr val="dk1"/>
              </a:solidFill>
              <a:latin typeface="Garamond"/>
              <a:ea typeface="Garamond"/>
              <a:cs typeface="Garamond"/>
              <a:sym typeface="Garamond"/>
            </a:endParaRPr>
          </a:p>
          <a:p>
            <a:pPr marL="457200" lvl="0" indent="-331787" algn="l" rtl="0">
              <a:lnSpc>
                <a:spcPct val="95000"/>
              </a:lnSpc>
              <a:spcBef>
                <a:spcPts val="1200"/>
              </a:spcBef>
              <a:spcAft>
                <a:spcPts val="0"/>
              </a:spcAft>
              <a:buClr>
                <a:schemeClr val="dk1"/>
              </a:buClr>
              <a:buSzPts val="1625"/>
              <a:buFont typeface="Garamond"/>
              <a:buChar char="●"/>
            </a:pPr>
            <a:r>
              <a:rPr lang="en-GB" sz="1625" b="1" dirty="0">
                <a:solidFill>
                  <a:schemeClr val="dk1"/>
                </a:solidFill>
                <a:latin typeface="Garamond"/>
                <a:ea typeface="Garamond"/>
                <a:cs typeface="Garamond"/>
                <a:sym typeface="Garamond"/>
              </a:rPr>
              <a:t>CPI Core inflation on rise due to high and rising inflation rates in gold and silver prices.</a:t>
            </a:r>
            <a:endParaRPr sz="1625" b="1" dirty="0">
              <a:solidFill>
                <a:schemeClr val="dk1"/>
              </a:solidFill>
              <a:latin typeface="Garamond"/>
              <a:ea typeface="Garamond"/>
              <a:cs typeface="Garamond"/>
              <a:sym typeface="Garamond"/>
            </a:endParaRPr>
          </a:p>
          <a:p>
            <a:pPr marL="457200" lvl="0" indent="0" algn="l" rtl="0">
              <a:lnSpc>
                <a:spcPct val="95000"/>
              </a:lnSpc>
              <a:spcBef>
                <a:spcPts val="1200"/>
              </a:spcBef>
              <a:spcAft>
                <a:spcPts val="1200"/>
              </a:spcAft>
              <a:buSzPts val="688"/>
              <a:buNone/>
            </a:pPr>
            <a:endParaRPr sz="1125" b="1" dirty="0"/>
          </a:p>
        </p:txBody>
      </p:sp>
      <p:pic>
        <p:nvPicPr>
          <p:cNvPr id="673" name="Google Shape;673;p28"/>
          <p:cNvPicPr preferRelativeResize="0"/>
          <p:nvPr/>
        </p:nvPicPr>
        <p:blipFill rotWithShape="1">
          <a:blip r:embed="rId3">
            <a:alphaModFix/>
          </a:blip>
          <a:srcRect/>
          <a:stretch/>
        </p:blipFill>
        <p:spPr>
          <a:xfrm>
            <a:off x="407500" y="905123"/>
            <a:ext cx="4388050" cy="2560026"/>
          </a:xfrm>
          <a:prstGeom prst="rect">
            <a:avLst/>
          </a:prstGeom>
          <a:noFill/>
          <a:ln>
            <a:noFill/>
          </a:ln>
        </p:spPr>
      </p:pic>
      <p:pic>
        <p:nvPicPr>
          <p:cNvPr id="674" name="Google Shape;674;p28"/>
          <p:cNvPicPr preferRelativeResize="0"/>
          <p:nvPr/>
        </p:nvPicPr>
        <p:blipFill rotWithShape="1">
          <a:blip r:embed="rId4">
            <a:alphaModFix/>
          </a:blip>
          <a:srcRect/>
          <a:stretch/>
        </p:blipFill>
        <p:spPr>
          <a:xfrm>
            <a:off x="4912525" y="983175"/>
            <a:ext cx="4079073" cy="2275275"/>
          </a:xfrm>
          <a:prstGeom prst="rect">
            <a:avLst/>
          </a:prstGeom>
          <a:noFill/>
          <a:ln>
            <a:noFill/>
          </a:ln>
        </p:spPr>
      </p:pic>
      <p:sp>
        <p:nvSpPr>
          <p:cNvPr id="675" name="Google Shape;675;p28"/>
          <p:cNvSpPr txBox="1"/>
          <p:nvPr/>
        </p:nvSpPr>
        <p:spPr>
          <a:xfrm>
            <a:off x="782850" y="3225274"/>
            <a:ext cx="1423200" cy="139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GB" sz="900" b="0" i="0" u="none" strike="noStrike" cap="none" dirty="0">
                <a:solidFill>
                  <a:schemeClr val="dk1"/>
                </a:solidFill>
                <a:latin typeface="Proxima Nova"/>
                <a:ea typeface="Proxima Nova"/>
                <a:cs typeface="Proxima Nova"/>
                <a:sym typeface="Proxima Nova"/>
              </a:rPr>
              <a:t>Source: CSO</a:t>
            </a:r>
            <a:endParaRPr sz="900" b="0" i="0" u="none" strike="noStrike" cap="none" dirty="0">
              <a:solidFill>
                <a:schemeClr val="dk1"/>
              </a:solidFill>
              <a:latin typeface="Proxima Nova"/>
              <a:ea typeface="Proxima Nova"/>
              <a:cs typeface="Proxima Nova"/>
              <a:sym typeface="Proxima Nov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p29"/>
          <p:cNvSpPr txBox="1">
            <a:spLocks noGrp="1"/>
          </p:cNvSpPr>
          <p:nvPr>
            <p:ph type="title"/>
          </p:nvPr>
        </p:nvSpPr>
        <p:spPr>
          <a:xfrm>
            <a:off x="215900" y="287389"/>
            <a:ext cx="8520600" cy="291000"/>
          </a:xfrm>
          <a:prstGeom prst="rect">
            <a:avLst/>
          </a:prstGeom>
          <a:noFill/>
          <a:ln>
            <a:noFill/>
          </a:ln>
        </p:spPr>
        <p:txBody>
          <a:bodyPr spcFirstLastPara="1" wrap="square" lIns="0" tIns="0" rIns="0" bIns="0" anchor="ctr" anchorCtr="0">
            <a:spAutoFit/>
          </a:bodyPr>
          <a:lstStyle/>
          <a:p>
            <a:pPr marL="0" lvl="0" indent="0" algn="ctr" rtl="0">
              <a:lnSpc>
                <a:spcPct val="90000"/>
              </a:lnSpc>
              <a:spcBef>
                <a:spcPts val="0"/>
              </a:spcBef>
              <a:spcAft>
                <a:spcPts val="0"/>
              </a:spcAft>
              <a:buSzPts val="2100"/>
              <a:buNone/>
            </a:pPr>
            <a:r>
              <a:rPr lang="en-GB" sz="2100" b="1">
                <a:latin typeface="Garamond"/>
                <a:ea typeface="Garamond"/>
                <a:cs typeface="Garamond"/>
                <a:sym typeface="Garamond"/>
              </a:rPr>
              <a:t>Inflation forecast for FY 26 benign at 1.6%</a:t>
            </a:r>
            <a:endParaRPr sz="2100" b="1">
              <a:latin typeface="Garamond"/>
              <a:ea typeface="Garamond"/>
              <a:cs typeface="Garamond"/>
              <a:sym typeface="Garamond"/>
            </a:endParaRPr>
          </a:p>
        </p:txBody>
      </p:sp>
      <p:sp>
        <p:nvSpPr>
          <p:cNvPr id="681" name="Google Shape;681;p29"/>
          <p:cNvSpPr txBox="1">
            <a:spLocks noGrp="1"/>
          </p:cNvSpPr>
          <p:nvPr>
            <p:ph type="body" idx="1"/>
          </p:nvPr>
        </p:nvSpPr>
        <p:spPr>
          <a:xfrm>
            <a:off x="5238050" y="612025"/>
            <a:ext cx="3813300" cy="4181100"/>
          </a:xfrm>
          <a:prstGeom prst="rect">
            <a:avLst/>
          </a:prstGeom>
          <a:noFill/>
          <a:ln>
            <a:noFill/>
          </a:ln>
        </p:spPr>
        <p:txBody>
          <a:bodyPr spcFirstLastPara="1" wrap="square" lIns="91425" tIns="91425" rIns="91425" bIns="91425" anchor="t" anchorCtr="0">
            <a:noAutofit/>
          </a:bodyPr>
          <a:lstStyle/>
          <a:p>
            <a:pPr marL="457200" lvl="0" indent="-321310" algn="l" rtl="0">
              <a:lnSpc>
                <a:spcPct val="90000"/>
              </a:lnSpc>
              <a:spcBef>
                <a:spcPts val="1000"/>
              </a:spcBef>
              <a:spcAft>
                <a:spcPts val="0"/>
              </a:spcAft>
              <a:buClr>
                <a:schemeClr val="dk1"/>
              </a:buClr>
              <a:buSzPts val="1460"/>
              <a:buFont typeface="Garamond"/>
              <a:buChar char="●"/>
            </a:pPr>
            <a:r>
              <a:rPr lang="en-GB" sz="1460" dirty="0">
                <a:solidFill>
                  <a:srgbClr val="FF0000"/>
                </a:solidFill>
                <a:latin typeface="Garamond"/>
                <a:ea typeface="Garamond"/>
                <a:cs typeface="Garamond"/>
                <a:sym typeface="Garamond"/>
              </a:rPr>
              <a:t>Our inflation projection for 2025-26 is 1.6%</a:t>
            </a:r>
            <a:endParaRPr sz="1460" dirty="0">
              <a:solidFill>
                <a:srgbClr val="FF0000"/>
              </a:solidFill>
              <a:latin typeface="Garamond"/>
              <a:ea typeface="Garamond"/>
              <a:cs typeface="Garamond"/>
              <a:sym typeface="Garamond"/>
            </a:endParaRPr>
          </a:p>
          <a:p>
            <a:pPr marL="914400" lvl="1" indent="-321310" algn="l" rtl="0">
              <a:lnSpc>
                <a:spcPct val="90000"/>
              </a:lnSpc>
              <a:spcBef>
                <a:spcPts val="1200"/>
              </a:spcBef>
              <a:spcAft>
                <a:spcPts val="0"/>
              </a:spcAft>
              <a:buClr>
                <a:schemeClr val="dk1"/>
              </a:buClr>
              <a:buSzPts val="1460"/>
              <a:buFont typeface="Garamond"/>
              <a:buChar char="○"/>
            </a:pPr>
            <a:r>
              <a:rPr lang="en-GB" sz="1460" dirty="0">
                <a:solidFill>
                  <a:schemeClr val="dk1"/>
                </a:solidFill>
                <a:latin typeface="Garamond"/>
                <a:ea typeface="Garamond"/>
                <a:cs typeface="Garamond"/>
                <a:sym typeface="Garamond"/>
              </a:rPr>
              <a:t>1.1% in Q3, 0.8% in Q4</a:t>
            </a:r>
            <a:endParaRPr sz="1460" dirty="0">
              <a:solidFill>
                <a:schemeClr val="dk1"/>
              </a:solidFill>
              <a:latin typeface="Garamond"/>
              <a:ea typeface="Garamond"/>
              <a:cs typeface="Garamond"/>
              <a:sym typeface="Garamond"/>
            </a:endParaRPr>
          </a:p>
          <a:p>
            <a:pPr marL="457200" lvl="0" indent="-321310" algn="l" rtl="0">
              <a:lnSpc>
                <a:spcPct val="90000"/>
              </a:lnSpc>
              <a:spcBef>
                <a:spcPts val="1000"/>
              </a:spcBef>
              <a:spcAft>
                <a:spcPts val="0"/>
              </a:spcAft>
              <a:buClr>
                <a:schemeClr val="dk1"/>
              </a:buClr>
              <a:buSzPts val="1460"/>
              <a:buFont typeface="Garamond"/>
              <a:buChar char="●"/>
            </a:pPr>
            <a:r>
              <a:rPr lang="en-GB" sz="1460" dirty="0">
                <a:solidFill>
                  <a:schemeClr val="dk1"/>
                </a:solidFill>
                <a:latin typeface="Garamond"/>
                <a:ea typeface="Garamond"/>
                <a:cs typeface="Garamond"/>
                <a:sym typeface="Garamond"/>
              </a:rPr>
              <a:t>Upside risk: Buoyant domestic demand propelled by GST rate restructuring </a:t>
            </a:r>
            <a:endParaRPr sz="1460" dirty="0">
              <a:solidFill>
                <a:schemeClr val="dk1"/>
              </a:solidFill>
              <a:latin typeface="Garamond"/>
              <a:ea typeface="Garamond"/>
              <a:cs typeface="Garamond"/>
              <a:sym typeface="Garamond"/>
            </a:endParaRPr>
          </a:p>
          <a:p>
            <a:pPr marL="457200" lvl="0" indent="-321310" algn="l" rtl="0">
              <a:lnSpc>
                <a:spcPct val="90000"/>
              </a:lnSpc>
              <a:spcBef>
                <a:spcPts val="1000"/>
              </a:spcBef>
              <a:spcAft>
                <a:spcPts val="0"/>
              </a:spcAft>
              <a:buClr>
                <a:schemeClr val="dk1"/>
              </a:buClr>
              <a:buSzPts val="1460"/>
              <a:buFont typeface="Garamond"/>
              <a:buChar char="●"/>
            </a:pPr>
            <a:r>
              <a:rPr lang="en-GB" sz="1460" dirty="0">
                <a:solidFill>
                  <a:schemeClr val="dk1"/>
                </a:solidFill>
                <a:latin typeface="Garamond"/>
                <a:ea typeface="Garamond"/>
                <a:cs typeface="Garamond"/>
                <a:sym typeface="Garamond"/>
              </a:rPr>
              <a:t>Downward factor: Trump shock to act as a negative demand shock, &amp; moderating energy inflation</a:t>
            </a:r>
            <a:endParaRPr sz="1460" dirty="0">
              <a:solidFill>
                <a:schemeClr val="dk1"/>
              </a:solidFill>
              <a:latin typeface="Garamond"/>
              <a:ea typeface="Garamond"/>
              <a:cs typeface="Garamond"/>
              <a:sym typeface="Garamond"/>
            </a:endParaRPr>
          </a:p>
          <a:p>
            <a:pPr marL="457200" lvl="0" indent="-321310" algn="l" rtl="0">
              <a:lnSpc>
                <a:spcPct val="90000"/>
              </a:lnSpc>
              <a:spcBef>
                <a:spcPts val="1000"/>
              </a:spcBef>
              <a:spcAft>
                <a:spcPts val="0"/>
              </a:spcAft>
              <a:buClr>
                <a:schemeClr val="dk1"/>
              </a:buClr>
              <a:buSzPts val="1460"/>
              <a:buFont typeface="Garamond"/>
              <a:buChar char="●"/>
            </a:pPr>
            <a:r>
              <a:rPr lang="en-GB" sz="1460" dirty="0">
                <a:solidFill>
                  <a:schemeClr val="dk1"/>
                </a:solidFill>
                <a:latin typeface="Garamond"/>
                <a:ea typeface="Garamond"/>
                <a:cs typeface="Garamond"/>
                <a:sym typeface="Garamond"/>
              </a:rPr>
              <a:t>RBI forecasts: FY 2025-26: 2.6%, 1% higher than ours; </a:t>
            </a:r>
            <a:endParaRPr sz="1460" dirty="0">
              <a:solidFill>
                <a:schemeClr val="dk1"/>
              </a:solidFill>
              <a:latin typeface="Garamond"/>
              <a:ea typeface="Garamond"/>
              <a:cs typeface="Garamond"/>
              <a:sym typeface="Garamond"/>
            </a:endParaRPr>
          </a:p>
          <a:p>
            <a:pPr marL="914400" lvl="1" indent="-321310" algn="l" rtl="0">
              <a:lnSpc>
                <a:spcPct val="90000"/>
              </a:lnSpc>
              <a:spcBef>
                <a:spcPts val="1000"/>
              </a:spcBef>
              <a:spcAft>
                <a:spcPts val="0"/>
              </a:spcAft>
              <a:buClr>
                <a:schemeClr val="dk1"/>
              </a:buClr>
              <a:buSzPts val="1460"/>
              <a:buFont typeface="Garamond"/>
              <a:buChar char="○"/>
            </a:pPr>
            <a:r>
              <a:rPr lang="en-GB" sz="1460" dirty="0">
                <a:solidFill>
                  <a:schemeClr val="dk1"/>
                </a:solidFill>
                <a:latin typeface="Garamond"/>
                <a:ea typeface="Garamond"/>
                <a:cs typeface="Garamond"/>
                <a:sym typeface="Garamond"/>
              </a:rPr>
              <a:t>RBI forecasts: FY 2025-26: 2.6%, 1% higher than ours; </a:t>
            </a:r>
            <a:endParaRPr sz="1460" dirty="0">
              <a:solidFill>
                <a:schemeClr val="dk1"/>
              </a:solidFill>
              <a:latin typeface="Garamond"/>
              <a:ea typeface="Garamond"/>
              <a:cs typeface="Garamond"/>
              <a:sym typeface="Garamond"/>
            </a:endParaRPr>
          </a:p>
          <a:p>
            <a:pPr marL="914400" lvl="1" indent="-321310" algn="l" rtl="0">
              <a:lnSpc>
                <a:spcPct val="90000"/>
              </a:lnSpc>
              <a:spcBef>
                <a:spcPts val="1000"/>
              </a:spcBef>
              <a:spcAft>
                <a:spcPts val="1200"/>
              </a:spcAft>
              <a:buClr>
                <a:schemeClr val="dk1"/>
              </a:buClr>
              <a:buSzPts val="1460"/>
              <a:buFont typeface="Garamond"/>
              <a:buChar char="○"/>
            </a:pPr>
            <a:r>
              <a:rPr lang="en-GB" sz="1460" dirty="0">
                <a:solidFill>
                  <a:schemeClr val="dk1"/>
                </a:solidFill>
                <a:latin typeface="Garamond"/>
                <a:ea typeface="Garamond"/>
                <a:cs typeface="Garamond"/>
                <a:sym typeface="Garamond"/>
              </a:rPr>
              <a:t>1.8% &amp; 4% for FY26 Q3 and Q4</a:t>
            </a:r>
            <a:endParaRPr sz="1460" dirty="0">
              <a:solidFill>
                <a:schemeClr val="dk1"/>
              </a:solidFill>
              <a:latin typeface="Garamond"/>
              <a:ea typeface="Garamond"/>
              <a:cs typeface="Garamond"/>
              <a:sym typeface="Garamond"/>
            </a:endParaRPr>
          </a:p>
        </p:txBody>
      </p:sp>
      <p:pic>
        <p:nvPicPr>
          <p:cNvPr id="682" name="Google Shape;682;p29"/>
          <p:cNvPicPr preferRelativeResize="0"/>
          <p:nvPr/>
        </p:nvPicPr>
        <p:blipFill rotWithShape="1">
          <a:blip r:embed="rId3">
            <a:alphaModFix/>
          </a:blip>
          <a:srcRect/>
          <a:stretch/>
        </p:blipFill>
        <p:spPr>
          <a:xfrm>
            <a:off x="152400" y="691087"/>
            <a:ext cx="5085650" cy="4022976"/>
          </a:xfrm>
          <a:prstGeom prst="rect">
            <a:avLst/>
          </a:prstGeom>
          <a:noFill/>
          <a:ln>
            <a:noFill/>
          </a:ln>
        </p:spPr>
      </p:pic>
      <p:sp>
        <p:nvSpPr>
          <p:cNvPr id="683" name="Google Shape;683;p29"/>
          <p:cNvSpPr txBox="1"/>
          <p:nvPr/>
        </p:nvSpPr>
        <p:spPr>
          <a:xfrm>
            <a:off x="568925" y="4560625"/>
            <a:ext cx="2316000" cy="232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chemeClr val="dk1"/>
                </a:solidFill>
                <a:latin typeface="Proxima Nova"/>
                <a:ea typeface="Proxima Nova"/>
                <a:cs typeface="Proxima Nova"/>
                <a:sym typeface="Proxima Nova"/>
              </a:rPr>
              <a:t>Source: CSO, Bhattacharya &amp; Kapoor,  2020</a:t>
            </a:r>
            <a:endParaRPr sz="800" b="0" i="0" u="none" strike="noStrike" cap="none">
              <a:solidFill>
                <a:schemeClr val="dk1"/>
              </a:solidFill>
              <a:latin typeface="Proxima Nova"/>
              <a:ea typeface="Proxima Nova"/>
              <a:cs typeface="Proxima Nova"/>
              <a:sym typeface="Proxima Nov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3"/>
            <a:ext cx="7886700" cy="4747335"/>
          </a:xfrm>
        </p:spPr>
        <p:txBody>
          <a:bodyPr/>
          <a:lstStyle/>
          <a:p>
            <a:pPr algn="ctr"/>
            <a:r>
              <a:rPr lang="en-GB" dirty="0"/>
              <a:t>Thank you</a:t>
            </a:r>
            <a:endParaRPr lang="en-IN" dirty="0"/>
          </a:p>
        </p:txBody>
      </p:sp>
    </p:spTree>
    <p:extLst>
      <p:ext uri="{BB962C8B-B14F-4D97-AF65-F5344CB8AC3E}">
        <p14:creationId xmlns:p14="http://schemas.microsoft.com/office/powerpoint/2010/main" val="3477729862"/>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368</TotalTime>
  <Words>1483</Words>
  <Application>Microsoft Macintosh PowerPoint</Application>
  <PresentationFormat>On-screen Show (16:9)</PresentationFormat>
  <Paragraphs>201</Paragraphs>
  <Slides>18</Slides>
  <Notes>17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18</vt:i4>
      </vt:variant>
    </vt:vector>
  </HeadingPairs>
  <TitlesOfParts>
    <vt:vector size="28" baseType="lpstr">
      <vt:lpstr>Arial</vt:lpstr>
      <vt:lpstr>Aptos Narrow</vt:lpstr>
      <vt:lpstr>Garamond</vt:lpstr>
      <vt:lpstr>Proxima Nova</vt:lpstr>
      <vt:lpstr>Helvetica Neue</vt:lpstr>
      <vt:lpstr>Noto Sans Symbols</vt:lpstr>
      <vt:lpstr>Times New Roman</vt:lpstr>
      <vt:lpstr>Calibri</vt:lpstr>
      <vt:lpstr>Office Theme</vt:lpstr>
      <vt:lpstr>Office Theme</vt:lpstr>
      <vt:lpstr>PowerPoint Presentation</vt:lpstr>
      <vt:lpstr>Global growth remained resilient in 2025, expected to moderate in 2026 </vt:lpstr>
      <vt:lpstr>PowerPoint Presentation</vt:lpstr>
      <vt:lpstr>Merchandise exports growth slowing down</vt:lpstr>
      <vt:lpstr>Current account balance turned negative due to rise in merchandise deficit</vt:lpstr>
      <vt:lpstr>Rupee has weakened as RBI has reduced forex interventions, rising gold reserves</vt:lpstr>
      <vt:lpstr>PowerPoint Presentation</vt:lpstr>
      <vt:lpstr>Export share for India’s top 10 sectors by destination</vt:lpstr>
      <vt:lpstr>India has little leverage vis-à-vis U.S. and high services exposure </vt:lpstr>
      <vt:lpstr>Key Insights from India’s Trade Story</vt:lpstr>
      <vt:lpstr>PowerPoint Presentation</vt:lpstr>
      <vt:lpstr>Aggregate demand growth in Q1 2025-26 has been broad based</vt:lpstr>
      <vt:lpstr>Growth mainly driven by robust public sector investment </vt:lpstr>
      <vt:lpstr>Industrial performance outlook mixed for FY 26</vt:lpstr>
      <vt:lpstr>Alternative growth Scenarios for FY 26 (with GST restructuring &amp; tariff shock impacts)  GDP growth  forecast at 6.0—8.8% for FY 25-26</vt:lpstr>
      <vt:lpstr>Headline inflation well below 4% target on account of moderating food and energy inflation, while core inflation rising</vt:lpstr>
      <vt:lpstr>Inflation forecast for FY 26 benign at 1.6%</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Rohit Dutta</dc:creator>
  <cp:lastModifiedBy>Microsoft Office User</cp:lastModifiedBy>
  <cp:revision>56</cp:revision>
  <dcterms:modified xsi:type="dcterms:W3CDTF">2025-12-11T06:11:09Z</dcterms:modified>
</cp:coreProperties>
</file>